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25" r:id="rId2"/>
    <p:sldMasterId id="2147483746" r:id="rId3"/>
  </p:sldMasterIdLst>
  <p:notesMasterIdLst>
    <p:notesMasterId r:id="rId75"/>
  </p:notesMasterIdLst>
  <p:sldIdLst>
    <p:sldId id="256" r:id="rId4"/>
    <p:sldId id="1319" r:id="rId5"/>
    <p:sldId id="1320" r:id="rId6"/>
    <p:sldId id="1413" r:id="rId7"/>
    <p:sldId id="1415" r:id="rId8"/>
    <p:sldId id="1425" r:id="rId9"/>
    <p:sldId id="1426" r:id="rId10"/>
    <p:sldId id="1427" r:id="rId11"/>
    <p:sldId id="1428" r:id="rId12"/>
    <p:sldId id="1429" r:id="rId13"/>
    <p:sldId id="1430" r:id="rId14"/>
    <p:sldId id="406" r:id="rId15"/>
    <p:sldId id="1374" r:id="rId16"/>
    <p:sldId id="1431" r:id="rId17"/>
    <p:sldId id="1375" r:id="rId18"/>
    <p:sldId id="1376" r:id="rId19"/>
    <p:sldId id="1377" r:id="rId20"/>
    <p:sldId id="1433" r:id="rId21"/>
    <p:sldId id="1434" r:id="rId22"/>
    <p:sldId id="1380" r:id="rId23"/>
    <p:sldId id="1378" r:id="rId24"/>
    <p:sldId id="1381" r:id="rId25"/>
    <p:sldId id="1385" r:id="rId26"/>
    <p:sldId id="1382" r:id="rId27"/>
    <p:sldId id="1383" r:id="rId28"/>
    <p:sldId id="1384" r:id="rId29"/>
    <p:sldId id="1386" r:id="rId30"/>
    <p:sldId id="1388" r:id="rId31"/>
    <p:sldId id="1387" r:id="rId32"/>
    <p:sldId id="1445" r:id="rId33"/>
    <p:sldId id="1389" r:id="rId34"/>
    <p:sldId id="1390" r:id="rId35"/>
    <p:sldId id="1391" r:id="rId36"/>
    <p:sldId id="1393" r:id="rId37"/>
    <p:sldId id="1446" r:id="rId38"/>
    <p:sldId id="375" r:id="rId39"/>
    <p:sldId id="1399" r:id="rId40"/>
    <p:sldId id="1447" r:id="rId41"/>
    <p:sldId id="1400" r:id="rId42"/>
    <p:sldId id="1453" r:id="rId43"/>
    <p:sldId id="1452" r:id="rId44"/>
    <p:sldId id="1448" r:id="rId45"/>
    <p:sldId id="1396" r:id="rId46"/>
    <p:sldId id="1397" r:id="rId47"/>
    <p:sldId id="1451" r:id="rId48"/>
    <p:sldId id="1450" r:id="rId49"/>
    <p:sldId id="1449" r:id="rId50"/>
    <p:sldId id="1401" r:id="rId51"/>
    <p:sldId id="1402" r:id="rId52"/>
    <p:sldId id="1403" r:id="rId53"/>
    <p:sldId id="335" r:id="rId54"/>
    <p:sldId id="340" r:id="rId55"/>
    <p:sldId id="341" r:id="rId56"/>
    <p:sldId id="342" r:id="rId57"/>
    <p:sldId id="343" r:id="rId58"/>
    <p:sldId id="344" r:id="rId59"/>
    <p:sldId id="345" r:id="rId60"/>
    <p:sldId id="346" r:id="rId61"/>
    <p:sldId id="336" r:id="rId62"/>
    <p:sldId id="337" r:id="rId63"/>
    <p:sldId id="338" r:id="rId64"/>
    <p:sldId id="349" r:id="rId65"/>
    <p:sldId id="347" r:id="rId66"/>
    <p:sldId id="350" r:id="rId67"/>
    <p:sldId id="348" r:id="rId68"/>
    <p:sldId id="351" r:id="rId69"/>
    <p:sldId id="339" r:id="rId70"/>
    <p:sldId id="1404" r:id="rId71"/>
    <p:sldId id="1411" r:id="rId72"/>
    <p:sldId id="1357" r:id="rId73"/>
    <p:sldId id="1338" r:id="rId7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2308"/>
    <a:srgbClr val="A8776D"/>
    <a:srgbClr val="A89794"/>
    <a:srgbClr val="C9C3BA"/>
    <a:srgbClr val="121212"/>
    <a:srgbClr val="959493"/>
    <a:srgbClr val="F4F3F1"/>
    <a:srgbClr val="FF4013"/>
    <a:srgbClr val="0432FF"/>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3" autoAdjust="0"/>
    <p:restoredTop sz="72496"/>
  </p:normalViewPr>
  <p:slideViewPr>
    <p:cSldViewPr snapToGrid="0">
      <p:cViewPr varScale="1">
        <p:scale>
          <a:sx n="38" d="100"/>
          <a:sy n="38" d="100"/>
        </p:scale>
        <p:origin x="1880" y="20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DB884D-9609-874B-82C6-76A6B8D575F8}" type="doc">
      <dgm:prSet loTypeId="urn:microsoft.com/office/officeart/2005/8/layout/equation2" loCatId="" qsTypeId="urn:microsoft.com/office/officeart/2005/8/quickstyle/simple1" qsCatId="simple" csTypeId="urn:microsoft.com/office/officeart/2005/8/colors/accent1_2" csCatId="accent1" phldr="1"/>
      <dgm:spPr/>
    </dgm:pt>
    <dgm:pt modelId="{0540260C-C75A-3F46-ACDF-7ACFB10E7A84}">
      <dgm:prSet phldrT="[Text]"/>
      <dgm:spPr/>
      <dgm:t>
        <a:bodyPr/>
        <a:lstStyle/>
        <a:p>
          <a:r>
            <a:rPr lang="en-US" dirty="0"/>
            <a:t>Marks</a:t>
          </a:r>
        </a:p>
      </dgm:t>
    </dgm:pt>
    <dgm:pt modelId="{CCA581D9-605B-A84D-946A-01928FD94B2C}" type="parTrans" cxnId="{642F21F8-7D5B-034F-8E54-2E02E71C99FC}">
      <dgm:prSet/>
      <dgm:spPr/>
      <dgm:t>
        <a:bodyPr/>
        <a:lstStyle/>
        <a:p>
          <a:endParaRPr lang="en-US"/>
        </a:p>
      </dgm:t>
    </dgm:pt>
    <dgm:pt modelId="{60FAB7C6-CEB4-6E40-ADE9-C136F13B3A73}" type="sibTrans" cxnId="{642F21F8-7D5B-034F-8E54-2E02E71C99FC}">
      <dgm:prSet/>
      <dgm:spPr/>
      <dgm:t>
        <a:bodyPr/>
        <a:lstStyle/>
        <a:p>
          <a:endParaRPr lang="en-US"/>
        </a:p>
      </dgm:t>
    </dgm:pt>
    <dgm:pt modelId="{A045A085-E803-6043-A30C-3EBE886907BA}">
      <dgm:prSet phldrT="[Text]"/>
      <dgm:spPr/>
      <dgm:t>
        <a:bodyPr/>
        <a:lstStyle/>
        <a:p>
          <a:r>
            <a:rPr lang="en-US" dirty="0"/>
            <a:t>Channels</a:t>
          </a:r>
        </a:p>
      </dgm:t>
    </dgm:pt>
    <dgm:pt modelId="{AF17B120-0E78-F140-8D82-55052AD74D6C}" type="parTrans" cxnId="{982E3C3B-14FC-3F4F-B083-88CE1954AB0E}">
      <dgm:prSet/>
      <dgm:spPr/>
      <dgm:t>
        <a:bodyPr/>
        <a:lstStyle/>
        <a:p>
          <a:endParaRPr lang="en-US"/>
        </a:p>
      </dgm:t>
    </dgm:pt>
    <dgm:pt modelId="{F5DFE342-F5EE-DB4C-A9C4-1F6D41034131}" type="sibTrans" cxnId="{982E3C3B-14FC-3F4F-B083-88CE1954AB0E}">
      <dgm:prSet/>
      <dgm:spPr/>
      <dgm:t>
        <a:bodyPr/>
        <a:lstStyle/>
        <a:p>
          <a:endParaRPr lang="en-US"/>
        </a:p>
      </dgm:t>
    </dgm:pt>
    <dgm:pt modelId="{952E31B1-E478-FE48-9D16-953C86AF2D1A}">
      <dgm:prSet phldrT="[Text]"/>
      <dgm:spPr/>
      <dgm:t>
        <a:bodyPr/>
        <a:lstStyle/>
        <a:p>
          <a:r>
            <a:rPr lang="en-US" dirty="0"/>
            <a:t>Visual Encoding</a:t>
          </a:r>
        </a:p>
      </dgm:t>
    </dgm:pt>
    <dgm:pt modelId="{6E0D1946-9B79-ED4F-B76A-42C41478676D}" type="sibTrans" cxnId="{29DA9A15-AAB6-B843-A61D-934265A6E9E5}">
      <dgm:prSet/>
      <dgm:spPr/>
      <dgm:t>
        <a:bodyPr/>
        <a:lstStyle/>
        <a:p>
          <a:endParaRPr lang="en-US"/>
        </a:p>
      </dgm:t>
    </dgm:pt>
    <dgm:pt modelId="{A5702A93-B1A4-5E4E-8565-D42A1DF22159}" type="parTrans" cxnId="{29DA9A15-AAB6-B843-A61D-934265A6E9E5}">
      <dgm:prSet/>
      <dgm:spPr/>
      <dgm:t>
        <a:bodyPr/>
        <a:lstStyle/>
        <a:p>
          <a:endParaRPr lang="en-US"/>
        </a:p>
      </dgm:t>
    </dgm:pt>
    <dgm:pt modelId="{0FFBA8A4-07CA-994B-83F9-585C1EA2BD7A}" type="pres">
      <dgm:prSet presAssocID="{81DB884D-9609-874B-82C6-76A6B8D575F8}" presName="Name0" presStyleCnt="0">
        <dgm:presLayoutVars>
          <dgm:dir/>
          <dgm:resizeHandles val="exact"/>
        </dgm:presLayoutVars>
      </dgm:prSet>
      <dgm:spPr/>
    </dgm:pt>
    <dgm:pt modelId="{DCC933C2-AED3-2E4B-97E3-EDF3E4B9DD27}" type="pres">
      <dgm:prSet presAssocID="{81DB884D-9609-874B-82C6-76A6B8D575F8}" presName="vNodes" presStyleCnt="0"/>
      <dgm:spPr/>
    </dgm:pt>
    <dgm:pt modelId="{8731D0EC-C4B2-A448-8384-8814A42146CB}" type="pres">
      <dgm:prSet presAssocID="{0540260C-C75A-3F46-ACDF-7ACFB10E7A84}" presName="node" presStyleLbl="node1" presStyleIdx="0" presStyleCnt="3">
        <dgm:presLayoutVars>
          <dgm:bulletEnabled val="1"/>
        </dgm:presLayoutVars>
      </dgm:prSet>
      <dgm:spPr/>
    </dgm:pt>
    <dgm:pt modelId="{50AC7CF8-34FD-184C-8161-E1AAC236AFF5}" type="pres">
      <dgm:prSet presAssocID="{60FAB7C6-CEB4-6E40-ADE9-C136F13B3A73}" presName="spacerT" presStyleCnt="0"/>
      <dgm:spPr/>
    </dgm:pt>
    <dgm:pt modelId="{305F01BC-3446-C545-AAF8-487C3926076B}" type="pres">
      <dgm:prSet presAssocID="{60FAB7C6-CEB4-6E40-ADE9-C136F13B3A73}" presName="sibTrans" presStyleLbl="sibTrans2D1" presStyleIdx="0" presStyleCnt="2"/>
      <dgm:spPr/>
    </dgm:pt>
    <dgm:pt modelId="{17F3C1B5-B6CE-1E4E-8C8A-EA5BE95FDA35}" type="pres">
      <dgm:prSet presAssocID="{60FAB7C6-CEB4-6E40-ADE9-C136F13B3A73}" presName="spacerB" presStyleCnt="0"/>
      <dgm:spPr/>
    </dgm:pt>
    <dgm:pt modelId="{395B5D3C-E1CB-BF47-9727-FE87E23879D3}" type="pres">
      <dgm:prSet presAssocID="{A045A085-E803-6043-A30C-3EBE886907BA}" presName="node" presStyleLbl="node1" presStyleIdx="1" presStyleCnt="3">
        <dgm:presLayoutVars>
          <dgm:bulletEnabled val="1"/>
        </dgm:presLayoutVars>
      </dgm:prSet>
      <dgm:spPr/>
    </dgm:pt>
    <dgm:pt modelId="{164B0E7E-31BB-904F-A10E-04BAB63D9FC5}" type="pres">
      <dgm:prSet presAssocID="{81DB884D-9609-874B-82C6-76A6B8D575F8}" presName="sibTransLast" presStyleLbl="sibTrans2D1" presStyleIdx="1" presStyleCnt="2"/>
      <dgm:spPr/>
    </dgm:pt>
    <dgm:pt modelId="{18C761D5-DCE1-1F44-8EAE-0D32F0675A61}" type="pres">
      <dgm:prSet presAssocID="{81DB884D-9609-874B-82C6-76A6B8D575F8}" presName="connectorText" presStyleLbl="sibTrans2D1" presStyleIdx="1" presStyleCnt="2"/>
      <dgm:spPr/>
    </dgm:pt>
    <dgm:pt modelId="{73FE3E42-4E7D-3E46-9F79-4B1FF7F1AFEB}" type="pres">
      <dgm:prSet presAssocID="{81DB884D-9609-874B-82C6-76A6B8D575F8}" presName="lastNode" presStyleLbl="node1" presStyleIdx="2" presStyleCnt="3">
        <dgm:presLayoutVars>
          <dgm:bulletEnabled val="1"/>
        </dgm:presLayoutVars>
      </dgm:prSet>
      <dgm:spPr/>
    </dgm:pt>
  </dgm:ptLst>
  <dgm:cxnLst>
    <dgm:cxn modelId="{29DA9A15-AAB6-B843-A61D-934265A6E9E5}" srcId="{81DB884D-9609-874B-82C6-76A6B8D575F8}" destId="{952E31B1-E478-FE48-9D16-953C86AF2D1A}" srcOrd="2" destOrd="0" parTransId="{A5702A93-B1A4-5E4E-8565-D42A1DF22159}" sibTransId="{6E0D1946-9B79-ED4F-B76A-42C41478676D}"/>
    <dgm:cxn modelId="{40CFDF2B-58F6-8A41-867E-946B7AE16BBB}" type="presOf" srcId="{A045A085-E803-6043-A30C-3EBE886907BA}" destId="{395B5D3C-E1CB-BF47-9727-FE87E23879D3}" srcOrd="0" destOrd="0" presId="urn:microsoft.com/office/officeart/2005/8/layout/equation2"/>
    <dgm:cxn modelId="{133BAC2F-A38A-4842-98E1-37AC13D15765}" type="presOf" srcId="{F5DFE342-F5EE-DB4C-A9C4-1F6D41034131}" destId="{164B0E7E-31BB-904F-A10E-04BAB63D9FC5}" srcOrd="0" destOrd="0" presId="urn:microsoft.com/office/officeart/2005/8/layout/equation2"/>
    <dgm:cxn modelId="{3047353A-659D-A942-9A0D-7261A6A3AA15}" type="presOf" srcId="{60FAB7C6-CEB4-6E40-ADE9-C136F13B3A73}" destId="{305F01BC-3446-C545-AAF8-487C3926076B}" srcOrd="0" destOrd="0" presId="urn:microsoft.com/office/officeart/2005/8/layout/equation2"/>
    <dgm:cxn modelId="{982E3C3B-14FC-3F4F-B083-88CE1954AB0E}" srcId="{81DB884D-9609-874B-82C6-76A6B8D575F8}" destId="{A045A085-E803-6043-A30C-3EBE886907BA}" srcOrd="1" destOrd="0" parTransId="{AF17B120-0E78-F140-8D82-55052AD74D6C}" sibTransId="{F5DFE342-F5EE-DB4C-A9C4-1F6D41034131}"/>
    <dgm:cxn modelId="{239EBD88-4DF3-E74A-8D74-8B04C62AFD3E}" type="presOf" srcId="{81DB884D-9609-874B-82C6-76A6B8D575F8}" destId="{0FFBA8A4-07CA-994B-83F9-585C1EA2BD7A}" srcOrd="0" destOrd="0" presId="urn:microsoft.com/office/officeart/2005/8/layout/equation2"/>
    <dgm:cxn modelId="{AF8672AC-90DD-C54D-B606-49C8F188C9D6}" type="presOf" srcId="{952E31B1-E478-FE48-9D16-953C86AF2D1A}" destId="{73FE3E42-4E7D-3E46-9F79-4B1FF7F1AFEB}" srcOrd="0" destOrd="0" presId="urn:microsoft.com/office/officeart/2005/8/layout/equation2"/>
    <dgm:cxn modelId="{3C4788B5-B30C-A643-B5C3-AC5285B343E6}" type="presOf" srcId="{F5DFE342-F5EE-DB4C-A9C4-1F6D41034131}" destId="{18C761D5-DCE1-1F44-8EAE-0D32F0675A61}" srcOrd="1" destOrd="0" presId="urn:microsoft.com/office/officeart/2005/8/layout/equation2"/>
    <dgm:cxn modelId="{52C689C1-4148-0343-A080-715FD4742806}" type="presOf" srcId="{0540260C-C75A-3F46-ACDF-7ACFB10E7A84}" destId="{8731D0EC-C4B2-A448-8384-8814A42146CB}" srcOrd="0" destOrd="0" presId="urn:microsoft.com/office/officeart/2005/8/layout/equation2"/>
    <dgm:cxn modelId="{642F21F8-7D5B-034F-8E54-2E02E71C99FC}" srcId="{81DB884D-9609-874B-82C6-76A6B8D575F8}" destId="{0540260C-C75A-3F46-ACDF-7ACFB10E7A84}" srcOrd="0" destOrd="0" parTransId="{CCA581D9-605B-A84D-946A-01928FD94B2C}" sibTransId="{60FAB7C6-CEB4-6E40-ADE9-C136F13B3A73}"/>
    <dgm:cxn modelId="{E4A86E2C-4291-5246-9CD5-4C6F57282E87}" type="presParOf" srcId="{0FFBA8A4-07CA-994B-83F9-585C1EA2BD7A}" destId="{DCC933C2-AED3-2E4B-97E3-EDF3E4B9DD27}" srcOrd="0" destOrd="0" presId="urn:microsoft.com/office/officeart/2005/8/layout/equation2"/>
    <dgm:cxn modelId="{3D2B4078-E05E-FF47-A96E-EA67626EE1B7}" type="presParOf" srcId="{DCC933C2-AED3-2E4B-97E3-EDF3E4B9DD27}" destId="{8731D0EC-C4B2-A448-8384-8814A42146CB}" srcOrd="0" destOrd="0" presId="urn:microsoft.com/office/officeart/2005/8/layout/equation2"/>
    <dgm:cxn modelId="{F33D28D0-35AF-6245-AF20-57515C366E56}" type="presParOf" srcId="{DCC933C2-AED3-2E4B-97E3-EDF3E4B9DD27}" destId="{50AC7CF8-34FD-184C-8161-E1AAC236AFF5}" srcOrd="1" destOrd="0" presId="urn:microsoft.com/office/officeart/2005/8/layout/equation2"/>
    <dgm:cxn modelId="{28D9BEA1-86D4-BA45-8B67-36BD48D022C8}" type="presParOf" srcId="{DCC933C2-AED3-2E4B-97E3-EDF3E4B9DD27}" destId="{305F01BC-3446-C545-AAF8-487C3926076B}" srcOrd="2" destOrd="0" presId="urn:microsoft.com/office/officeart/2005/8/layout/equation2"/>
    <dgm:cxn modelId="{A8A0F93F-A421-F14A-B5A4-91AF7C8F608F}" type="presParOf" srcId="{DCC933C2-AED3-2E4B-97E3-EDF3E4B9DD27}" destId="{17F3C1B5-B6CE-1E4E-8C8A-EA5BE95FDA35}" srcOrd="3" destOrd="0" presId="urn:microsoft.com/office/officeart/2005/8/layout/equation2"/>
    <dgm:cxn modelId="{D2CDA88B-1D53-A84C-9666-DB5CFA6B7560}" type="presParOf" srcId="{DCC933C2-AED3-2E4B-97E3-EDF3E4B9DD27}" destId="{395B5D3C-E1CB-BF47-9727-FE87E23879D3}" srcOrd="4" destOrd="0" presId="urn:microsoft.com/office/officeart/2005/8/layout/equation2"/>
    <dgm:cxn modelId="{B8EC46CD-2DD3-F744-8058-AE31193FBE58}" type="presParOf" srcId="{0FFBA8A4-07CA-994B-83F9-585C1EA2BD7A}" destId="{164B0E7E-31BB-904F-A10E-04BAB63D9FC5}" srcOrd="1" destOrd="0" presId="urn:microsoft.com/office/officeart/2005/8/layout/equation2"/>
    <dgm:cxn modelId="{08B6C8E7-C7CF-AA44-B8DB-020CCA83AFE3}" type="presParOf" srcId="{164B0E7E-31BB-904F-A10E-04BAB63D9FC5}" destId="{18C761D5-DCE1-1F44-8EAE-0D32F0675A61}" srcOrd="0" destOrd="0" presId="urn:microsoft.com/office/officeart/2005/8/layout/equation2"/>
    <dgm:cxn modelId="{37A3DA28-2D50-204D-8A36-EF38086B8FE3}" type="presParOf" srcId="{0FFBA8A4-07CA-994B-83F9-585C1EA2BD7A}" destId="{73FE3E42-4E7D-3E46-9F79-4B1FF7F1AFEB}"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DB884D-9609-874B-82C6-76A6B8D575F8}" type="doc">
      <dgm:prSet loTypeId="urn:microsoft.com/office/officeart/2005/8/layout/equation2" loCatId="" qsTypeId="urn:microsoft.com/office/officeart/2005/8/quickstyle/simple1" qsCatId="simple" csTypeId="urn:microsoft.com/office/officeart/2005/8/colors/accent1_2" csCatId="accent1" phldr="1"/>
      <dgm:spPr/>
    </dgm:pt>
    <dgm:pt modelId="{0540260C-C75A-3F46-ACDF-7ACFB10E7A84}">
      <dgm:prSet phldrT="[Text]"/>
      <dgm:spPr/>
      <dgm:t>
        <a:bodyPr/>
        <a:lstStyle/>
        <a:p>
          <a:endParaRPr lang="en-US" dirty="0"/>
        </a:p>
      </dgm:t>
    </dgm:pt>
    <dgm:pt modelId="{CCA581D9-605B-A84D-946A-01928FD94B2C}" type="parTrans" cxnId="{642F21F8-7D5B-034F-8E54-2E02E71C99FC}">
      <dgm:prSet/>
      <dgm:spPr/>
      <dgm:t>
        <a:bodyPr/>
        <a:lstStyle/>
        <a:p>
          <a:endParaRPr lang="en-US"/>
        </a:p>
      </dgm:t>
    </dgm:pt>
    <dgm:pt modelId="{60FAB7C6-CEB4-6E40-ADE9-C136F13B3A73}" type="sibTrans" cxnId="{642F21F8-7D5B-034F-8E54-2E02E71C99FC}">
      <dgm:prSet/>
      <dgm:spPr/>
      <dgm:t>
        <a:bodyPr/>
        <a:lstStyle/>
        <a:p>
          <a:endParaRPr lang="en-US"/>
        </a:p>
      </dgm:t>
    </dgm:pt>
    <dgm:pt modelId="{A045A085-E803-6043-A30C-3EBE886907BA}">
      <dgm:prSet phldrT="[Text]"/>
      <dgm:spPr/>
      <dgm:t>
        <a:bodyPr/>
        <a:lstStyle/>
        <a:p>
          <a:endParaRPr lang="en-US" dirty="0"/>
        </a:p>
      </dgm:t>
    </dgm:pt>
    <dgm:pt modelId="{AF17B120-0E78-F140-8D82-55052AD74D6C}" type="parTrans" cxnId="{982E3C3B-14FC-3F4F-B083-88CE1954AB0E}">
      <dgm:prSet/>
      <dgm:spPr/>
      <dgm:t>
        <a:bodyPr/>
        <a:lstStyle/>
        <a:p>
          <a:endParaRPr lang="en-US"/>
        </a:p>
      </dgm:t>
    </dgm:pt>
    <dgm:pt modelId="{F5DFE342-F5EE-DB4C-A9C4-1F6D41034131}" type="sibTrans" cxnId="{982E3C3B-14FC-3F4F-B083-88CE1954AB0E}">
      <dgm:prSet/>
      <dgm:spPr/>
      <dgm:t>
        <a:bodyPr/>
        <a:lstStyle/>
        <a:p>
          <a:endParaRPr lang="en-US"/>
        </a:p>
      </dgm:t>
    </dgm:pt>
    <dgm:pt modelId="{952E31B1-E478-FE48-9D16-953C86AF2D1A}">
      <dgm:prSet phldrT="[Text]"/>
      <dgm:spPr/>
      <dgm:t>
        <a:bodyPr/>
        <a:lstStyle/>
        <a:p>
          <a:endParaRPr lang="en-US" dirty="0"/>
        </a:p>
      </dgm:t>
    </dgm:pt>
    <dgm:pt modelId="{6E0D1946-9B79-ED4F-B76A-42C41478676D}" type="sibTrans" cxnId="{29DA9A15-AAB6-B843-A61D-934265A6E9E5}">
      <dgm:prSet/>
      <dgm:spPr/>
      <dgm:t>
        <a:bodyPr/>
        <a:lstStyle/>
        <a:p>
          <a:endParaRPr lang="en-US"/>
        </a:p>
      </dgm:t>
    </dgm:pt>
    <dgm:pt modelId="{A5702A93-B1A4-5E4E-8565-D42A1DF22159}" type="parTrans" cxnId="{29DA9A15-AAB6-B843-A61D-934265A6E9E5}">
      <dgm:prSet/>
      <dgm:spPr/>
      <dgm:t>
        <a:bodyPr/>
        <a:lstStyle/>
        <a:p>
          <a:endParaRPr lang="en-US"/>
        </a:p>
      </dgm:t>
    </dgm:pt>
    <dgm:pt modelId="{0FFBA8A4-07CA-994B-83F9-585C1EA2BD7A}" type="pres">
      <dgm:prSet presAssocID="{81DB884D-9609-874B-82C6-76A6B8D575F8}" presName="Name0" presStyleCnt="0">
        <dgm:presLayoutVars>
          <dgm:dir/>
          <dgm:resizeHandles val="exact"/>
        </dgm:presLayoutVars>
      </dgm:prSet>
      <dgm:spPr/>
    </dgm:pt>
    <dgm:pt modelId="{DCC933C2-AED3-2E4B-97E3-EDF3E4B9DD27}" type="pres">
      <dgm:prSet presAssocID="{81DB884D-9609-874B-82C6-76A6B8D575F8}" presName="vNodes" presStyleCnt="0"/>
      <dgm:spPr/>
    </dgm:pt>
    <dgm:pt modelId="{8731D0EC-C4B2-A448-8384-8814A42146CB}" type="pres">
      <dgm:prSet presAssocID="{0540260C-C75A-3F46-ACDF-7ACFB10E7A84}" presName="node" presStyleLbl="node1" presStyleIdx="0" presStyleCnt="3">
        <dgm:presLayoutVars>
          <dgm:bulletEnabled val="1"/>
        </dgm:presLayoutVars>
      </dgm:prSet>
      <dgm:spPr/>
    </dgm:pt>
    <dgm:pt modelId="{50AC7CF8-34FD-184C-8161-E1AAC236AFF5}" type="pres">
      <dgm:prSet presAssocID="{60FAB7C6-CEB4-6E40-ADE9-C136F13B3A73}" presName="spacerT" presStyleCnt="0"/>
      <dgm:spPr/>
    </dgm:pt>
    <dgm:pt modelId="{305F01BC-3446-C545-AAF8-487C3926076B}" type="pres">
      <dgm:prSet presAssocID="{60FAB7C6-CEB4-6E40-ADE9-C136F13B3A73}" presName="sibTrans" presStyleLbl="sibTrans2D1" presStyleIdx="0" presStyleCnt="2"/>
      <dgm:spPr/>
    </dgm:pt>
    <dgm:pt modelId="{17F3C1B5-B6CE-1E4E-8C8A-EA5BE95FDA35}" type="pres">
      <dgm:prSet presAssocID="{60FAB7C6-CEB4-6E40-ADE9-C136F13B3A73}" presName="spacerB" presStyleCnt="0"/>
      <dgm:spPr/>
    </dgm:pt>
    <dgm:pt modelId="{395B5D3C-E1CB-BF47-9727-FE87E23879D3}" type="pres">
      <dgm:prSet presAssocID="{A045A085-E803-6043-A30C-3EBE886907BA}" presName="node" presStyleLbl="node1" presStyleIdx="1" presStyleCnt="3">
        <dgm:presLayoutVars>
          <dgm:bulletEnabled val="1"/>
        </dgm:presLayoutVars>
      </dgm:prSet>
      <dgm:spPr/>
    </dgm:pt>
    <dgm:pt modelId="{164B0E7E-31BB-904F-A10E-04BAB63D9FC5}" type="pres">
      <dgm:prSet presAssocID="{81DB884D-9609-874B-82C6-76A6B8D575F8}" presName="sibTransLast" presStyleLbl="sibTrans2D1" presStyleIdx="1" presStyleCnt="2"/>
      <dgm:spPr/>
    </dgm:pt>
    <dgm:pt modelId="{18C761D5-DCE1-1F44-8EAE-0D32F0675A61}" type="pres">
      <dgm:prSet presAssocID="{81DB884D-9609-874B-82C6-76A6B8D575F8}" presName="connectorText" presStyleLbl="sibTrans2D1" presStyleIdx="1" presStyleCnt="2"/>
      <dgm:spPr/>
    </dgm:pt>
    <dgm:pt modelId="{73FE3E42-4E7D-3E46-9F79-4B1FF7F1AFEB}" type="pres">
      <dgm:prSet presAssocID="{81DB884D-9609-874B-82C6-76A6B8D575F8}" presName="lastNode" presStyleLbl="node1" presStyleIdx="2" presStyleCnt="3">
        <dgm:presLayoutVars>
          <dgm:bulletEnabled val="1"/>
        </dgm:presLayoutVars>
      </dgm:prSet>
      <dgm:spPr/>
    </dgm:pt>
  </dgm:ptLst>
  <dgm:cxnLst>
    <dgm:cxn modelId="{29DA9A15-AAB6-B843-A61D-934265A6E9E5}" srcId="{81DB884D-9609-874B-82C6-76A6B8D575F8}" destId="{952E31B1-E478-FE48-9D16-953C86AF2D1A}" srcOrd="2" destOrd="0" parTransId="{A5702A93-B1A4-5E4E-8565-D42A1DF22159}" sibTransId="{6E0D1946-9B79-ED4F-B76A-42C41478676D}"/>
    <dgm:cxn modelId="{40CFDF2B-58F6-8A41-867E-946B7AE16BBB}" type="presOf" srcId="{A045A085-E803-6043-A30C-3EBE886907BA}" destId="{395B5D3C-E1CB-BF47-9727-FE87E23879D3}" srcOrd="0" destOrd="0" presId="urn:microsoft.com/office/officeart/2005/8/layout/equation2"/>
    <dgm:cxn modelId="{133BAC2F-A38A-4842-98E1-37AC13D15765}" type="presOf" srcId="{F5DFE342-F5EE-DB4C-A9C4-1F6D41034131}" destId="{164B0E7E-31BB-904F-A10E-04BAB63D9FC5}" srcOrd="0" destOrd="0" presId="urn:microsoft.com/office/officeart/2005/8/layout/equation2"/>
    <dgm:cxn modelId="{3047353A-659D-A942-9A0D-7261A6A3AA15}" type="presOf" srcId="{60FAB7C6-CEB4-6E40-ADE9-C136F13B3A73}" destId="{305F01BC-3446-C545-AAF8-487C3926076B}" srcOrd="0" destOrd="0" presId="urn:microsoft.com/office/officeart/2005/8/layout/equation2"/>
    <dgm:cxn modelId="{982E3C3B-14FC-3F4F-B083-88CE1954AB0E}" srcId="{81DB884D-9609-874B-82C6-76A6B8D575F8}" destId="{A045A085-E803-6043-A30C-3EBE886907BA}" srcOrd="1" destOrd="0" parTransId="{AF17B120-0E78-F140-8D82-55052AD74D6C}" sibTransId="{F5DFE342-F5EE-DB4C-A9C4-1F6D41034131}"/>
    <dgm:cxn modelId="{239EBD88-4DF3-E74A-8D74-8B04C62AFD3E}" type="presOf" srcId="{81DB884D-9609-874B-82C6-76A6B8D575F8}" destId="{0FFBA8A4-07CA-994B-83F9-585C1EA2BD7A}" srcOrd="0" destOrd="0" presId="urn:microsoft.com/office/officeart/2005/8/layout/equation2"/>
    <dgm:cxn modelId="{AF8672AC-90DD-C54D-B606-49C8F188C9D6}" type="presOf" srcId="{952E31B1-E478-FE48-9D16-953C86AF2D1A}" destId="{73FE3E42-4E7D-3E46-9F79-4B1FF7F1AFEB}" srcOrd="0" destOrd="0" presId="urn:microsoft.com/office/officeart/2005/8/layout/equation2"/>
    <dgm:cxn modelId="{3C4788B5-B30C-A643-B5C3-AC5285B343E6}" type="presOf" srcId="{F5DFE342-F5EE-DB4C-A9C4-1F6D41034131}" destId="{18C761D5-DCE1-1F44-8EAE-0D32F0675A61}" srcOrd="1" destOrd="0" presId="urn:microsoft.com/office/officeart/2005/8/layout/equation2"/>
    <dgm:cxn modelId="{52C689C1-4148-0343-A080-715FD4742806}" type="presOf" srcId="{0540260C-C75A-3F46-ACDF-7ACFB10E7A84}" destId="{8731D0EC-C4B2-A448-8384-8814A42146CB}" srcOrd="0" destOrd="0" presId="urn:microsoft.com/office/officeart/2005/8/layout/equation2"/>
    <dgm:cxn modelId="{642F21F8-7D5B-034F-8E54-2E02E71C99FC}" srcId="{81DB884D-9609-874B-82C6-76A6B8D575F8}" destId="{0540260C-C75A-3F46-ACDF-7ACFB10E7A84}" srcOrd="0" destOrd="0" parTransId="{CCA581D9-605B-A84D-946A-01928FD94B2C}" sibTransId="{60FAB7C6-CEB4-6E40-ADE9-C136F13B3A73}"/>
    <dgm:cxn modelId="{E4A86E2C-4291-5246-9CD5-4C6F57282E87}" type="presParOf" srcId="{0FFBA8A4-07CA-994B-83F9-585C1EA2BD7A}" destId="{DCC933C2-AED3-2E4B-97E3-EDF3E4B9DD27}" srcOrd="0" destOrd="0" presId="urn:microsoft.com/office/officeart/2005/8/layout/equation2"/>
    <dgm:cxn modelId="{3D2B4078-E05E-FF47-A96E-EA67626EE1B7}" type="presParOf" srcId="{DCC933C2-AED3-2E4B-97E3-EDF3E4B9DD27}" destId="{8731D0EC-C4B2-A448-8384-8814A42146CB}" srcOrd="0" destOrd="0" presId="urn:microsoft.com/office/officeart/2005/8/layout/equation2"/>
    <dgm:cxn modelId="{F33D28D0-35AF-6245-AF20-57515C366E56}" type="presParOf" srcId="{DCC933C2-AED3-2E4B-97E3-EDF3E4B9DD27}" destId="{50AC7CF8-34FD-184C-8161-E1AAC236AFF5}" srcOrd="1" destOrd="0" presId="urn:microsoft.com/office/officeart/2005/8/layout/equation2"/>
    <dgm:cxn modelId="{28D9BEA1-86D4-BA45-8B67-36BD48D022C8}" type="presParOf" srcId="{DCC933C2-AED3-2E4B-97E3-EDF3E4B9DD27}" destId="{305F01BC-3446-C545-AAF8-487C3926076B}" srcOrd="2" destOrd="0" presId="urn:microsoft.com/office/officeart/2005/8/layout/equation2"/>
    <dgm:cxn modelId="{A8A0F93F-A421-F14A-B5A4-91AF7C8F608F}" type="presParOf" srcId="{DCC933C2-AED3-2E4B-97E3-EDF3E4B9DD27}" destId="{17F3C1B5-B6CE-1E4E-8C8A-EA5BE95FDA35}" srcOrd="3" destOrd="0" presId="urn:microsoft.com/office/officeart/2005/8/layout/equation2"/>
    <dgm:cxn modelId="{D2CDA88B-1D53-A84C-9666-DB5CFA6B7560}" type="presParOf" srcId="{DCC933C2-AED3-2E4B-97E3-EDF3E4B9DD27}" destId="{395B5D3C-E1CB-BF47-9727-FE87E23879D3}" srcOrd="4" destOrd="0" presId="urn:microsoft.com/office/officeart/2005/8/layout/equation2"/>
    <dgm:cxn modelId="{B8EC46CD-2DD3-F744-8058-AE31193FBE58}" type="presParOf" srcId="{0FFBA8A4-07CA-994B-83F9-585C1EA2BD7A}" destId="{164B0E7E-31BB-904F-A10E-04BAB63D9FC5}" srcOrd="1" destOrd="0" presId="urn:microsoft.com/office/officeart/2005/8/layout/equation2"/>
    <dgm:cxn modelId="{08B6C8E7-C7CF-AA44-B8DB-020CCA83AFE3}" type="presParOf" srcId="{164B0E7E-31BB-904F-A10E-04BAB63D9FC5}" destId="{18C761D5-DCE1-1F44-8EAE-0D32F0675A61}" srcOrd="0" destOrd="0" presId="urn:microsoft.com/office/officeart/2005/8/layout/equation2"/>
    <dgm:cxn modelId="{37A3DA28-2D50-204D-8A36-EF38086B8FE3}" type="presParOf" srcId="{0FFBA8A4-07CA-994B-83F9-585C1EA2BD7A}" destId="{73FE3E42-4E7D-3E46-9F79-4B1FF7F1AFEB}"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DB884D-9609-874B-82C6-76A6B8D575F8}" type="doc">
      <dgm:prSet loTypeId="urn:microsoft.com/office/officeart/2005/8/layout/equation2" loCatId="" qsTypeId="urn:microsoft.com/office/officeart/2005/8/quickstyle/simple1" qsCatId="simple" csTypeId="urn:microsoft.com/office/officeart/2005/8/colors/accent1_2" csCatId="accent1" phldr="1"/>
      <dgm:spPr/>
    </dgm:pt>
    <dgm:pt modelId="{0540260C-C75A-3F46-ACDF-7ACFB10E7A84}">
      <dgm:prSet phldrT="[Text]"/>
      <dgm:spPr/>
      <dgm:t>
        <a:bodyPr/>
        <a:lstStyle/>
        <a:p>
          <a:endParaRPr lang="en-US" dirty="0"/>
        </a:p>
      </dgm:t>
    </dgm:pt>
    <dgm:pt modelId="{CCA581D9-605B-A84D-946A-01928FD94B2C}" type="parTrans" cxnId="{642F21F8-7D5B-034F-8E54-2E02E71C99FC}">
      <dgm:prSet/>
      <dgm:spPr/>
      <dgm:t>
        <a:bodyPr/>
        <a:lstStyle/>
        <a:p>
          <a:endParaRPr lang="en-US"/>
        </a:p>
      </dgm:t>
    </dgm:pt>
    <dgm:pt modelId="{60FAB7C6-CEB4-6E40-ADE9-C136F13B3A73}" type="sibTrans" cxnId="{642F21F8-7D5B-034F-8E54-2E02E71C99FC}">
      <dgm:prSet/>
      <dgm:spPr/>
      <dgm:t>
        <a:bodyPr/>
        <a:lstStyle/>
        <a:p>
          <a:endParaRPr lang="en-US"/>
        </a:p>
      </dgm:t>
    </dgm:pt>
    <dgm:pt modelId="{A045A085-E803-6043-A30C-3EBE886907BA}">
      <dgm:prSet phldrT="[Text]"/>
      <dgm:spPr/>
      <dgm:t>
        <a:bodyPr/>
        <a:lstStyle/>
        <a:p>
          <a:endParaRPr lang="en-US" dirty="0"/>
        </a:p>
      </dgm:t>
    </dgm:pt>
    <dgm:pt modelId="{AF17B120-0E78-F140-8D82-55052AD74D6C}" type="parTrans" cxnId="{982E3C3B-14FC-3F4F-B083-88CE1954AB0E}">
      <dgm:prSet/>
      <dgm:spPr/>
      <dgm:t>
        <a:bodyPr/>
        <a:lstStyle/>
        <a:p>
          <a:endParaRPr lang="en-US"/>
        </a:p>
      </dgm:t>
    </dgm:pt>
    <dgm:pt modelId="{F5DFE342-F5EE-DB4C-A9C4-1F6D41034131}" type="sibTrans" cxnId="{982E3C3B-14FC-3F4F-B083-88CE1954AB0E}">
      <dgm:prSet/>
      <dgm:spPr/>
      <dgm:t>
        <a:bodyPr/>
        <a:lstStyle/>
        <a:p>
          <a:endParaRPr lang="en-US"/>
        </a:p>
      </dgm:t>
    </dgm:pt>
    <dgm:pt modelId="{952E31B1-E478-FE48-9D16-953C86AF2D1A}">
      <dgm:prSet phldrT="[Text]"/>
      <dgm:spPr/>
      <dgm:t>
        <a:bodyPr/>
        <a:lstStyle/>
        <a:p>
          <a:endParaRPr lang="en-US" dirty="0"/>
        </a:p>
      </dgm:t>
    </dgm:pt>
    <dgm:pt modelId="{6E0D1946-9B79-ED4F-B76A-42C41478676D}" type="sibTrans" cxnId="{29DA9A15-AAB6-B843-A61D-934265A6E9E5}">
      <dgm:prSet/>
      <dgm:spPr/>
      <dgm:t>
        <a:bodyPr/>
        <a:lstStyle/>
        <a:p>
          <a:endParaRPr lang="en-US"/>
        </a:p>
      </dgm:t>
    </dgm:pt>
    <dgm:pt modelId="{A5702A93-B1A4-5E4E-8565-D42A1DF22159}" type="parTrans" cxnId="{29DA9A15-AAB6-B843-A61D-934265A6E9E5}">
      <dgm:prSet/>
      <dgm:spPr/>
      <dgm:t>
        <a:bodyPr/>
        <a:lstStyle/>
        <a:p>
          <a:endParaRPr lang="en-US"/>
        </a:p>
      </dgm:t>
    </dgm:pt>
    <dgm:pt modelId="{0FFBA8A4-07CA-994B-83F9-585C1EA2BD7A}" type="pres">
      <dgm:prSet presAssocID="{81DB884D-9609-874B-82C6-76A6B8D575F8}" presName="Name0" presStyleCnt="0">
        <dgm:presLayoutVars>
          <dgm:dir/>
          <dgm:resizeHandles val="exact"/>
        </dgm:presLayoutVars>
      </dgm:prSet>
      <dgm:spPr/>
    </dgm:pt>
    <dgm:pt modelId="{DCC933C2-AED3-2E4B-97E3-EDF3E4B9DD27}" type="pres">
      <dgm:prSet presAssocID="{81DB884D-9609-874B-82C6-76A6B8D575F8}" presName="vNodes" presStyleCnt="0"/>
      <dgm:spPr/>
    </dgm:pt>
    <dgm:pt modelId="{8731D0EC-C4B2-A448-8384-8814A42146CB}" type="pres">
      <dgm:prSet presAssocID="{0540260C-C75A-3F46-ACDF-7ACFB10E7A84}" presName="node" presStyleLbl="node1" presStyleIdx="0" presStyleCnt="3">
        <dgm:presLayoutVars>
          <dgm:bulletEnabled val="1"/>
        </dgm:presLayoutVars>
      </dgm:prSet>
      <dgm:spPr/>
    </dgm:pt>
    <dgm:pt modelId="{50AC7CF8-34FD-184C-8161-E1AAC236AFF5}" type="pres">
      <dgm:prSet presAssocID="{60FAB7C6-CEB4-6E40-ADE9-C136F13B3A73}" presName="spacerT" presStyleCnt="0"/>
      <dgm:spPr/>
    </dgm:pt>
    <dgm:pt modelId="{305F01BC-3446-C545-AAF8-487C3926076B}" type="pres">
      <dgm:prSet presAssocID="{60FAB7C6-CEB4-6E40-ADE9-C136F13B3A73}" presName="sibTrans" presStyleLbl="sibTrans2D1" presStyleIdx="0" presStyleCnt="2"/>
      <dgm:spPr/>
    </dgm:pt>
    <dgm:pt modelId="{17F3C1B5-B6CE-1E4E-8C8A-EA5BE95FDA35}" type="pres">
      <dgm:prSet presAssocID="{60FAB7C6-CEB4-6E40-ADE9-C136F13B3A73}" presName="spacerB" presStyleCnt="0"/>
      <dgm:spPr/>
    </dgm:pt>
    <dgm:pt modelId="{395B5D3C-E1CB-BF47-9727-FE87E23879D3}" type="pres">
      <dgm:prSet presAssocID="{A045A085-E803-6043-A30C-3EBE886907BA}" presName="node" presStyleLbl="node1" presStyleIdx="1" presStyleCnt="3">
        <dgm:presLayoutVars>
          <dgm:bulletEnabled val="1"/>
        </dgm:presLayoutVars>
      </dgm:prSet>
      <dgm:spPr/>
    </dgm:pt>
    <dgm:pt modelId="{164B0E7E-31BB-904F-A10E-04BAB63D9FC5}" type="pres">
      <dgm:prSet presAssocID="{81DB884D-9609-874B-82C6-76A6B8D575F8}" presName="sibTransLast" presStyleLbl="sibTrans2D1" presStyleIdx="1" presStyleCnt="2"/>
      <dgm:spPr/>
    </dgm:pt>
    <dgm:pt modelId="{18C761D5-DCE1-1F44-8EAE-0D32F0675A61}" type="pres">
      <dgm:prSet presAssocID="{81DB884D-9609-874B-82C6-76A6B8D575F8}" presName="connectorText" presStyleLbl="sibTrans2D1" presStyleIdx="1" presStyleCnt="2"/>
      <dgm:spPr/>
    </dgm:pt>
    <dgm:pt modelId="{73FE3E42-4E7D-3E46-9F79-4B1FF7F1AFEB}" type="pres">
      <dgm:prSet presAssocID="{81DB884D-9609-874B-82C6-76A6B8D575F8}" presName="lastNode" presStyleLbl="node1" presStyleIdx="2" presStyleCnt="3">
        <dgm:presLayoutVars>
          <dgm:bulletEnabled val="1"/>
        </dgm:presLayoutVars>
      </dgm:prSet>
      <dgm:spPr/>
    </dgm:pt>
  </dgm:ptLst>
  <dgm:cxnLst>
    <dgm:cxn modelId="{29DA9A15-AAB6-B843-A61D-934265A6E9E5}" srcId="{81DB884D-9609-874B-82C6-76A6B8D575F8}" destId="{952E31B1-E478-FE48-9D16-953C86AF2D1A}" srcOrd="2" destOrd="0" parTransId="{A5702A93-B1A4-5E4E-8565-D42A1DF22159}" sibTransId="{6E0D1946-9B79-ED4F-B76A-42C41478676D}"/>
    <dgm:cxn modelId="{40CFDF2B-58F6-8A41-867E-946B7AE16BBB}" type="presOf" srcId="{A045A085-E803-6043-A30C-3EBE886907BA}" destId="{395B5D3C-E1CB-BF47-9727-FE87E23879D3}" srcOrd="0" destOrd="0" presId="urn:microsoft.com/office/officeart/2005/8/layout/equation2"/>
    <dgm:cxn modelId="{133BAC2F-A38A-4842-98E1-37AC13D15765}" type="presOf" srcId="{F5DFE342-F5EE-DB4C-A9C4-1F6D41034131}" destId="{164B0E7E-31BB-904F-A10E-04BAB63D9FC5}" srcOrd="0" destOrd="0" presId="urn:microsoft.com/office/officeart/2005/8/layout/equation2"/>
    <dgm:cxn modelId="{3047353A-659D-A942-9A0D-7261A6A3AA15}" type="presOf" srcId="{60FAB7C6-CEB4-6E40-ADE9-C136F13B3A73}" destId="{305F01BC-3446-C545-AAF8-487C3926076B}" srcOrd="0" destOrd="0" presId="urn:microsoft.com/office/officeart/2005/8/layout/equation2"/>
    <dgm:cxn modelId="{982E3C3B-14FC-3F4F-B083-88CE1954AB0E}" srcId="{81DB884D-9609-874B-82C6-76A6B8D575F8}" destId="{A045A085-E803-6043-A30C-3EBE886907BA}" srcOrd="1" destOrd="0" parTransId="{AF17B120-0E78-F140-8D82-55052AD74D6C}" sibTransId="{F5DFE342-F5EE-DB4C-A9C4-1F6D41034131}"/>
    <dgm:cxn modelId="{239EBD88-4DF3-E74A-8D74-8B04C62AFD3E}" type="presOf" srcId="{81DB884D-9609-874B-82C6-76A6B8D575F8}" destId="{0FFBA8A4-07CA-994B-83F9-585C1EA2BD7A}" srcOrd="0" destOrd="0" presId="urn:microsoft.com/office/officeart/2005/8/layout/equation2"/>
    <dgm:cxn modelId="{AF8672AC-90DD-C54D-B606-49C8F188C9D6}" type="presOf" srcId="{952E31B1-E478-FE48-9D16-953C86AF2D1A}" destId="{73FE3E42-4E7D-3E46-9F79-4B1FF7F1AFEB}" srcOrd="0" destOrd="0" presId="urn:microsoft.com/office/officeart/2005/8/layout/equation2"/>
    <dgm:cxn modelId="{3C4788B5-B30C-A643-B5C3-AC5285B343E6}" type="presOf" srcId="{F5DFE342-F5EE-DB4C-A9C4-1F6D41034131}" destId="{18C761D5-DCE1-1F44-8EAE-0D32F0675A61}" srcOrd="1" destOrd="0" presId="urn:microsoft.com/office/officeart/2005/8/layout/equation2"/>
    <dgm:cxn modelId="{52C689C1-4148-0343-A080-715FD4742806}" type="presOf" srcId="{0540260C-C75A-3F46-ACDF-7ACFB10E7A84}" destId="{8731D0EC-C4B2-A448-8384-8814A42146CB}" srcOrd="0" destOrd="0" presId="urn:microsoft.com/office/officeart/2005/8/layout/equation2"/>
    <dgm:cxn modelId="{642F21F8-7D5B-034F-8E54-2E02E71C99FC}" srcId="{81DB884D-9609-874B-82C6-76A6B8D575F8}" destId="{0540260C-C75A-3F46-ACDF-7ACFB10E7A84}" srcOrd="0" destOrd="0" parTransId="{CCA581D9-605B-A84D-946A-01928FD94B2C}" sibTransId="{60FAB7C6-CEB4-6E40-ADE9-C136F13B3A73}"/>
    <dgm:cxn modelId="{E4A86E2C-4291-5246-9CD5-4C6F57282E87}" type="presParOf" srcId="{0FFBA8A4-07CA-994B-83F9-585C1EA2BD7A}" destId="{DCC933C2-AED3-2E4B-97E3-EDF3E4B9DD27}" srcOrd="0" destOrd="0" presId="urn:microsoft.com/office/officeart/2005/8/layout/equation2"/>
    <dgm:cxn modelId="{3D2B4078-E05E-FF47-A96E-EA67626EE1B7}" type="presParOf" srcId="{DCC933C2-AED3-2E4B-97E3-EDF3E4B9DD27}" destId="{8731D0EC-C4B2-A448-8384-8814A42146CB}" srcOrd="0" destOrd="0" presId="urn:microsoft.com/office/officeart/2005/8/layout/equation2"/>
    <dgm:cxn modelId="{F33D28D0-35AF-6245-AF20-57515C366E56}" type="presParOf" srcId="{DCC933C2-AED3-2E4B-97E3-EDF3E4B9DD27}" destId="{50AC7CF8-34FD-184C-8161-E1AAC236AFF5}" srcOrd="1" destOrd="0" presId="urn:microsoft.com/office/officeart/2005/8/layout/equation2"/>
    <dgm:cxn modelId="{28D9BEA1-86D4-BA45-8B67-36BD48D022C8}" type="presParOf" srcId="{DCC933C2-AED3-2E4B-97E3-EDF3E4B9DD27}" destId="{305F01BC-3446-C545-AAF8-487C3926076B}" srcOrd="2" destOrd="0" presId="urn:microsoft.com/office/officeart/2005/8/layout/equation2"/>
    <dgm:cxn modelId="{A8A0F93F-A421-F14A-B5A4-91AF7C8F608F}" type="presParOf" srcId="{DCC933C2-AED3-2E4B-97E3-EDF3E4B9DD27}" destId="{17F3C1B5-B6CE-1E4E-8C8A-EA5BE95FDA35}" srcOrd="3" destOrd="0" presId="urn:microsoft.com/office/officeart/2005/8/layout/equation2"/>
    <dgm:cxn modelId="{D2CDA88B-1D53-A84C-9666-DB5CFA6B7560}" type="presParOf" srcId="{DCC933C2-AED3-2E4B-97E3-EDF3E4B9DD27}" destId="{395B5D3C-E1CB-BF47-9727-FE87E23879D3}" srcOrd="4" destOrd="0" presId="urn:microsoft.com/office/officeart/2005/8/layout/equation2"/>
    <dgm:cxn modelId="{B8EC46CD-2DD3-F744-8058-AE31193FBE58}" type="presParOf" srcId="{0FFBA8A4-07CA-994B-83F9-585C1EA2BD7A}" destId="{164B0E7E-31BB-904F-A10E-04BAB63D9FC5}" srcOrd="1" destOrd="0" presId="urn:microsoft.com/office/officeart/2005/8/layout/equation2"/>
    <dgm:cxn modelId="{08B6C8E7-C7CF-AA44-B8DB-020CCA83AFE3}" type="presParOf" srcId="{164B0E7E-31BB-904F-A10E-04BAB63D9FC5}" destId="{18C761D5-DCE1-1F44-8EAE-0D32F0675A61}" srcOrd="0" destOrd="0" presId="urn:microsoft.com/office/officeart/2005/8/layout/equation2"/>
    <dgm:cxn modelId="{37A3DA28-2D50-204D-8A36-EF38086B8FE3}" type="presParOf" srcId="{0FFBA8A4-07CA-994B-83F9-585C1EA2BD7A}" destId="{73FE3E42-4E7D-3E46-9F79-4B1FF7F1AFEB}"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1D0EC-C4B2-A448-8384-8814A42146CB}">
      <dsp:nvSpPr>
        <dsp:cNvPr id="0" name=""/>
        <dsp:cNvSpPr/>
      </dsp:nvSpPr>
      <dsp:spPr>
        <a:xfrm>
          <a:off x="986729" y="2402"/>
          <a:ext cx="3616054" cy="36160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US" sz="4600" kern="1200" dirty="0"/>
            <a:t>Marks</a:t>
          </a:r>
        </a:p>
      </dsp:txBody>
      <dsp:txXfrm>
        <a:off x="1516288" y="531961"/>
        <a:ext cx="2556936" cy="2556936"/>
      </dsp:txXfrm>
    </dsp:sp>
    <dsp:sp modelId="{305F01BC-3446-C545-AAF8-487C3926076B}">
      <dsp:nvSpPr>
        <dsp:cNvPr id="0" name=""/>
        <dsp:cNvSpPr/>
      </dsp:nvSpPr>
      <dsp:spPr>
        <a:xfrm>
          <a:off x="1746100" y="3912081"/>
          <a:ext cx="2097311" cy="2097311"/>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2024099" y="4714093"/>
        <a:ext cx="1541313" cy="493287"/>
      </dsp:txXfrm>
    </dsp:sp>
    <dsp:sp modelId="{395B5D3C-E1CB-BF47-9727-FE87E23879D3}">
      <dsp:nvSpPr>
        <dsp:cNvPr id="0" name=""/>
        <dsp:cNvSpPr/>
      </dsp:nvSpPr>
      <dsp:spPr>
        <a:xfrm>
          <a:off x="986729" y="6303016"/>
          <a:ext cx="3616054" cy="36160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US" sz="4600" kern="1200" dirty="0"/>
            <a:t>Channels</a:t>
          </a:r>
        </a:p>
      </dsp:txBody>
      <dsp:txXfrm>
        <a:off x="1516288" y="6832575"/>
        <a:ext cx="2556936" cy="2556936"/>
      </dsp:txXfrm>
    </dsp:sp>
    <dsp:sp modelId="{164B0E7E-31BB-904F-A10E-04BAB63D9FC5}">
      <dsp:nvSpPr>
        <dsp:cNvPr id="0" name=""/>
        <dsp:cNvSpPr/>
      </dsp:nvSpPr>
      <dsp:spPr>
        <a:xfrm>
          <a:off x="5145192" y="4288150"/>
          <a:ext cx="1149905" cy="13451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44650">
            <a:lnSpc>
              <a:spcPct val="90000"/>
            </a:lnSpc>
            <a:spcBef>
              <a:spcPct val="0"/>
            </a:spcBef>
            <a:spcAft>
              <a:spcPct val="35000"/>
            </a:spcAft>
            <a:buNone/>
          </a:pPr>
          <a:endParaRPr lang="en-US" sz="3700" kern="1200"/>
        </a:p>
      </dsp:txBody>
      <dsp:txXfrm>
        <a:off x="5145192" y="4557184"/>
        <a:ext cx="804934" cy="807104"/>
      </dsp:txXfrm>
    </dsp:sp>
    <dsp:sp modelId="{73FE3E42-4E7D-3E46-9F79-4B1FF7F1AFEB}">
      <dsp:nvSpPr>
        <dsp:cNvPr id="0" name=""/>
        <dsp:cNvSpPr/>
      </dsp:nvSpPr>
      <dsp:spPr>
        <a:xfrm>
          <a:off x="6772417" y="1344682"/>
          <a:ext cx="7232109" cy="72321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Visual Encoding</a:t>
          </a:r>
        </a:p>
      </dsp:txBody>
      <dsp:txXfrm>
        <a:off x="7831535" y="2403800"/>
        <a:ext cx="5113873" cy="51138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1D0EC-C4B2-A448-8384-8814A42146CB}">
      <dsp:nvSpPr>
        <dsp:cNvPr id="0" name=""/>
        <dsp:cNvSpPr/>
      </dsp:nvSpPr>
      <dsp:spPr>
        <a:xfrm>
          <a:off x="986729" y="2402"/>
          <a:ext cx="3616054" cy="36160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516288" y="531961"/>
        <a:ext cx="2556936" cy="2556936"/>
      </dsp:txXfrm>
    </dsp:sp>
    <dsp:sp modelId="{305F01BC-3446-C545-AAF8-487C3926076B}">
      <dsp:nvSpPr>
        <dsp:cNvPr id="0" name=""/>
        <dsp:cNvSpPr/>
      </dsp:nvSpPr>
      <dsp:spPr>
        <a:xfrm>
          <a:off x="1746100" y="3912081"/>
          <a:ext cx="2097311" cy="2097311"/>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2024099" y="4714093"/>
        <a:ext cx="1541313" cy="493287"/>
      </dsp:txXfrm>
    </dsp:sp>
    <dsp:sp modelId="{395B5D3C-E1CB-BF47-9727-FE87E23879D3}">
      <dsp:nvSpPr>
        <dsp:cNvPr id="0" name=""/>
        <dsp:cNvSpPr/>
      </dsp:nvSpPr>
      <dsp:spPr>
        <a:xfrm>
          <a:off x="986729" y="6303016"/>
          <a:ext cx="3616054" cy="36160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516288" y="6832575"/>
        <a:ext cx="2556936" cy="2556936"/>
      </dsp:txXfrm>
    </dsp:sp>
    <dsp:sp modelId="{164B0E7E-31BB-904F-A10E-04BAB63D9FC5}">
      <dsp:nvSpPr>
        <dsp:cNvPr id="0" name=""/>
        <dsp:cNvSpPr/>
      </dsp:nvSpPr>
      <dsp:spPr>
        <a:xfrm>
          <a:off x="5145192" y="4288150"/>
          <a:ext cx="1149905" cy="13451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355850">
            <a:lnSpc>
              <a:spcPct val="90000"/>
            </a:lnSpc>
            <a:spcBef>
              <a:spcPct val="0"/>
            </a:spcBef>
            <a:spcAft>
              <a:spcPct val="35000"/>
            </a:spcAft>
            <a:buNone/>
          </a:pPr>
          <a:endParaRPr lang="en-US" sz="5300" kern="1200"/>
        </a:p>
      </dsp:txBody>
      <dsp:txXfrm>
        <a:off x="5145192" y="4557184"/>
        <a:ext cx="804934" cy="807104"/>
      </dsp:txXfrm>
    </dsp:sp>
    <dsp:sp modelId="{73FE3E42-4E7D-3E46-9F79-4B1FF7F1AFEB}">
      <dsp:nvSpPr>
        <dsp:cNvPr id="0" name=""/>
        <dsp:cNvSpPr/>
      </dsp:nvSpPr>
      <dsp:spPr>
        <a:xfrm>
          <a:off x="6772417" y="1344682"/>
          <a:ext cx="7232109" cy="72321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7831535" y="2403800"/>
        <a:ext cx="5113873" cy="51138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1D0EC-C4B2-A448-8384-8814A42146CB}">
      <dsp:nvSpPr>
        <dsp:cNvPr id="0" name=""/>
        <dsp:cNvSpPr/>
      </dsp:nvSpPr>
      <dsp:spPr>
        <a:xfrm>
          <a:off x="986729" y="2402"/>
          <a:ext cx="3616054" cy="36160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516288" y="531961"/>
        <a:ext cx="2556936" cy="2556936"/>
      </dsp:txXfrm>
    </dsp:sp>
    <dsp:sp modelId="{305F01BC-3446-C545-AAF8-487C3926076B}">
      <dsp:nvSpPr>
        <dsp:cNvPr id="0" name=""/>
        <dsp:cNvSpPr/>
      </dsp:nvSpPr>
      <dsp:spPr>
        <a:xfrm>
          <a:off x="1746100" y="3912081"/>
          <a:ext cx="2097311" cy="2097311"/>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2024099" y="4714093"/>
        <a:ext cx="1541313" cy="493287"/>
      </dsp:txXfrm>
    </dsp:sp>
    <dsp:sp modelId="{395B5D3C-E1CB-BF47-9727-FE87E23879D3}">
      <dsp:nvSpPr>
        <dsp:cNvPr id="0" name=""/>
        <dsp:cNvSpPr/>
      </dsp:nvSpPr>
      <dsp:spPr>
        <a:xfrm>
          <a:off x="986729" y="6303016"/>
          <a:ext cx="3616054" cy="36160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516288" y="6832575"/>
        <a:ext cx="2556936" cy="2556936"/>
      </dsp:txXfrm>
    </dsp:sp>
    <dsp:sp modelId="{164B0E7E-31BB-904F-A10E-04BAB63D9FC5}">
      <dsp:nvSpPr>
        <dsp:cNvPr id="0" name=""/>
        <dsp:cNvSpPr/>
      </dsp:nvSpPr>
      <dsp:spPr>
        <a:xfrm>
          <a:off x="5145192" y="4288150"/>
          <a:ext cx="1149905" cy="134517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355850">
            <a:lnSpc>
              <a:spcPct val="90000"/>
            </a:lnSpc>
            <a:spcBef>
              <a:spcPct val="0"/>
            </a:spcBef>
            <a:spcAft>
              <a:spcPct val="35000"/>
            </a:spcAft>
            <a:buNone/>
          </a:pPr>
          <a:endParaRPr lang="en-US" sz="5300" kern="1200"/>
        </a:p>
      </dsp:txBody>
      <dsp:txXfrm>
        <a:off x="5145192" y="4557184"/>
        <a:ext cx="804934" cy="807104"/>
      </dsp:txXfrm>
    </dsp:sp>
    <dsp:sp modelId="{73FE3E42-4E7D-3E46-9F79-4B1FF7F1AFEB}">
      <dsp:nvSpPr>
        <dsp:cNvPr id="0" name=""/>
        <dsp:cNvSpPr/>
      </dsp:nvSpPr>
      <dsp:spPr>
        <a:xfrm>
          <a:off x="6772417" y="1344682"/>
          <a:ext cx="7232109" cy="72321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7831535" y="2403800"/>
        <a:ext cx="5113873" cy="5113873"/>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class we talked about the essential building blocks to a visualization tool, which were data, task, and visual encoding. </a:t>
            </a:r>
          </a:p>
          <a:p>
            <a:r>
              <a:rPr lang="en-US" dirty="0"/>
              <a:t>In other words, what why and how. </a:t>
            </a:r>
          </a:p>
          <a:p>
            <a:r>
              <a:rPr lang="en-US" dirty="0"/>
              <a:t>We also looked at how these pieces fit into the larger visualization design pipeline. </a:t>
            </a:r>
          </a:p>
          <a:p>
            <a:endParaRPr lang="en-US" dirty="0"/>
          </a:p>
        </p:txBody>
      </p:sp>
    </p:spTree>
    <p:extLst>
      <p:ext uri="{BB962C8B-B14F-4D97-AF65-F5344CB8AC3E}">
        <p14:creationId xmlns:p14="http://schemas.microsoft.com/office/powerpoint/2010/main" val="4143307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three different types of marks: points, lines, and areas </a:t>
            </a:r>
          </a:p>
        </p:txBody>
      </p:sp>
    </p:spTree>
    <p:extLst>
      <p:ext uri="{BB962C8B-B14F-4D97-AF65-F5344CB8AC3E}">
        <p14:creationId xmlns:p14="http://schemas.microsoft.com/office/powerpoint/2010/main" val="64647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Channels include things like position, color, shape, tilt, and size. </a:t>
            </a:r>
          </a:p>
        </p:txBody>
      </p:sp>
    </p:spTree>
    <p:extLst>
      <p:ext uri="{BB962C8B-B14F-4D97-AF65-F5344CB8AC3E}">
        <p14:creationId xmlns:p14="http://schemas.microsoft.com/office/powerpoint/2010/main" val="1600523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By matching different marks and channels, we end up with different visual encodings.</a:t>
            </a:r>
          </a:p>
        </p:txBody>
      </p:sp>
    </p:spTree>
    <p:extLst>
      <p:ext uri="{BB962C8B-B14F-4D97-AF65-F5344CB8AC3E}">
        <p14:creationId xmlns:p14="http://schemas.microsoft.com/office/powerpoint/2010/main" val="2246524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to make our line chart we combine the mark line with the channels color and position. </a:t>
            </a:r>
          </a:p>
        </p:txBody>
      </p:sp>
    </p:spTree>
    <p:extLst>
      <p:ext uri="{BB962C8B-B14F-4D97-AF65-F5344CB8AC3E}">
        <p14:creationId xmlns:p14="http://schemas.microsoft.com/office/powerpoint/2010/main" val="2687243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Importantly, the marks and channels we select represent the data we are visualizing. </a:t>
            </a:r>
          </a:p>
          <a:p>
            <a:r>
              <a:rPr lang="en-US" dirty="0"/>
              <a:t>For example here, mark represents an item or trend that we are visualizing, color represent a categorical attribute, and position represents two quantitative attributes. </a:t>
            </a:r>
          </a:p>
          <a:p>
            <a:r>
              <a:rPr lang="en-US" dirty="0"/>
              <a:t>Let’s look at a few more examples. </a:t>
            </a:r>
          </a:p>
        </p:txBody>
      </p:sp>
    </p:spTree>
    <p:extLst>
      <p:ext uri="{BB962C8B-B14F-4D97-AF65-F5344CB8AC3E}">
        <p14:creationId xmlns:p14="http://schemas.microsoft.com/office/powerpoint/2010/main" val="512228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 have a bar chart, which is a visual encoding. &lt;next&gt;</a:t>
            </a:r>
          </a:p>
        </p:txBody>
      </p:sp>
    </p:spTree>
    <p:extLst>
      <p:ext uri="{BB962C8B-B14F-4D97-AF65-F5344CB8AC3E}">
        <p14:creationId xmlns:p14="http://schemas.microsoft.com/office/powerpoint/2010/main" val="3018322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take this bar chart and break it down into marks and channels. &lt;next&gt;</a:t>
            </a:r>
          </a:p>
        </p:txBody>
      </p:sp>
    </p:spTree>
    <p:extLst>
      <p:ext uri="{BB962C8B-B14F-4D97-AF65-F5344CB8AC3E}">
        <p14:creationId xmlns:p14="http://schemas.microsoft.com/office/powerpoint/2010/main" val="3422007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marks (or basic graphical elements) on this chart are lines, in this case thick lines. And the channels we’re using are position (horizontal position on the x-axis, and vertical position on the y-axis). </a:t>
            </a:r>
          </a:p>
          <a:p>
            <a:r>
              <a:rPr lang="en-US" dirty="0"/>
              <a:t>&lt;next&gt; </a:t>
            </a:r>
          </a:p>
        </p:txBody>
      </p:sp>
    </p:spTree>
    <p:extLst>
      <p:ext uri="{BB962C8B-B14F-4D97-AF65-F5344CB8AC3E}">
        <p14:creationId xmlns:p14="http://schemas.microsoft.com/office/powerpoint/2010/main" val="865094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 want to highlight here, is that each position channel represent a different attribute of the data we’re encoding. </a:t>
            </a:r>
          </a:p>
          <a:p>
            <a:r>
              <a:rPr lang="en-US" dirty="0"/>
              <a:t>Vertical position represents our attribute named Y, which is quantitative. And </a:t>
            </a:r>
          </a:p>
          <a:p>
            <a:r>
              <a:rPr lang="en-US" dirty="0"/>
              <a:t>Horizontal position represents our attribute named X, which is categorical. </a:t>
            </a:r>
          </a:p>
          <a:p>
            <a:r>
              <a:rPr lang="en-US" dirty="0"/>
              <a:t>This demonstrates an important principle of visual encoding design. That is, when we’re designing a visual encoding, we map each attribute that we want to represent to a different channel. </a:t>
            </a:r>
          </a:p>
          <a:p>
            <a:r>
              <a:rPr lang="en-US" dirty="0"/>
              <a:t>Let’s look at another example.   </a:t>
            </a:r>
          </a:p>
        </p:txBody>
      </p:sp>
    </p:spTree>
    <p:extLst>
      <p:ext uri="{BB962C8B-B14F-4D97-AF65-F5344CB8AC3E}">
        <p14:creationId xmlns:p14="http://schemas.microsoft.com/office/powerpoint/2010/main" val="3330580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have a scatter plot. &lt;next&gt; </a:t>
            </a:r>
          </a:p>
        </p:txBody>
      </p:sp>
    </p:spTree>
    <p:extLst>
      <p:ext uri="{BB962C8B-B14F-4D97-AF65-F5344CB8AC3E}">
        <p14:creationId xmlns:p14="http://schemas.microsoft.com/office/powerpoint/2010/main" val="1701135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1916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Any thoughts on what marks and channels we can break this visual encoding into? &lt;next&gt; </a:t>
            </a:r>
          </a:p>
        </p:txBody>
      </p:sp>
    </p:spTree>
    <p:extLst>
      <p:ext uri="{BB962C8B-B14F-4D97-AF65-F5344CB8AC3E}">
        <p14:creationId xmlns:p14="http://schemas.microsoft.com/office/powerpoint/2010/main" val="1745461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marks used here are points, and the channels are again both horizontal and vertical position. </a:t>
            </a:r>
          </a:p>
          <a:p>
            <a:r>
              <a:rPr lang="en-US" dirty="0"/>
              <a:t>Now, let’s think about the attributes we’re showing and their types. Any thoughts on what my attributes are shown in this visualization and their data types? </a:t>
            </a:r>
          </a:p>
        </p:txBody>
      </p:sp>
    </p:spTree>
    <p:extLst>
      <p:ext uri="{BB962C8B-B14F-4D97-AF65-F5344CB8AC3E}">
        <p14:creationId xmlns:p14="http://schemas.microsoft.com/office/powerpoint/2010/main" val="12859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Yes, we have a quantitative attribute shown via vertical position on the y-axis. </a:t>
            </a:r>
          </a:p>
          <a:p>
            <a:r>
              <a:rPr lang="en-US" dirty="0"/>
              <a:t>And another quantitative attribute shown via horizontal position on the x-axis. </a:t>
            </a:r>
          </a:p>
          <a:p>
            <a:r>
              <a:rPr lang="en-US" dirty="0"/>
              <a:t>Again, we have two attributes we want to show, and we represent each through a different channel. &lt;next&gt; </a:t>
            </a:r>
          </a:p>
        </p:txBody>
      </p:sp>
    </p:spTree>
    <p:extLst>
      <p:ext uri="{BB962C8B-B14F-4D97-AF65-F5344CB8AC3E}">
        <p14:creationId xmlns:p14="http://schemas.microsoft.com/office/powerpoint/2010/main" val="577072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Thoughts on how we could encode a third attribute? </a:t>
            </a:r>
          </a:p>
          <a:p>
            <a:r>
              <a:rPr lang="en-US" dirty="0"/>
              <a:t>How about a fourth? </a:t>
            </a:r>
          </a:p>
          <a:p>
            <a:r>
              <a:rPr lang="en-US" dirty="0"/>
              <a:t>How would their representations via channels need to change given different data types? </a:t>
            </a:r>
          </a:p>
        </p:txBody>
      </p:sp>
    </p:spTree>
    <p:extLst>
      <p:ext uri="{BB962C8B-B14F-4D97-AF65-F5344CB8AC3E}">
        <p14:creationId xmlns:p14="http://schemas.microsoft.com/office/powerpoint/2010/main" val="3217439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Right, so if I want to add another attribute I need to add another channel. In this case, I’ve added a third attribute called Z, that is categorical. And I’ve mapped it to color. So category 1 is blue, and category 2 is green. Any thoughts on a different channel I could have used to represent this third categorical attribute? What if Z was a sequential quantitative variable instead of a categorical one?  What if it was diverging?  </a:t>
            </a:r>
          </a:p>
        </p:txBody>
      </p:sp>
    </p:spTree>
    <p:extLst>
      <p:ext uri="{BB962C8B-B14F-4D97-AF65-F5344CB8AC3E}">
        <p14:creationId xmlns:p14="http://schemas.microsoft.com/office/powerpoint/2010/main" val="1066807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Right, so if I want to add another attribute I need to add another channel. In this case, I’ve added a third attribute called Z, that is categorical. And I’ve mapped it to color. So category 1 is blue, and category 2 is green. Any thoughts on a different channel I could have used to represent this third categorical attribute? What if Z was a sequential quantitative variable instead of a categorical one?  What if it was diverging?  </a:t>
            </a:r>
          </a:p>
        </p:txBody>
      </p:sp>
    </p:spTree>
    <p:extLst>
      <p:ext uri="{BB962C8B-B14F-4D97-AF65-F5344CB8AC3E}">
        <p14:creationId xmlns:p14="http://schemas.microsoft.com/office/powerpoint/2010/main" val="2626852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long as we have appropriate channels left and space we can keep adding attributes to this visual encoding. </a:t>
            </a:r>
          </a:p>
          <a:p>
            <a:r>
              <a:rPr lang="en-US" dirty="0"/>
              <a:t>Here I’ve added W which is quantitative, and I’ve used area to represent W. </a:t>
            </a:r>
          </a:p>
          <a:p>
            <a:r>
              <a:rPr lang="en-US" dirty="0"/>
              <a:t>Any questions? </a:t>
            </a:r>
          </a:p>
        </p:txBody>
      </p:sp>
    </p:spTree>
    <p:extLst>
      <p:ext uri="{BB962C8B-B14F-4D97-AF65-F5344CB8AC3E}">
        <p14:creationId xmlns:p14="http://schemas.microsoft.com/office/powerpoint/2010/main" val="3471006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look at this visual encoding. I want all of you to try breaking this one into marks and channels. So… </a:t>
            </a:r>
          </a:p>
          <a:p>
            <a:r>
              <a:rPr lang="en-US" dirty="0"/>
              <a:t>&lt;next&gt; </a:t>
            </a:r>
          </a:p>
        </p:txBody>
      </p:sp>
    </p:spTree>
    <p:extLst>
      <p:ext uri="{BB962C8B-B14F-4D97-AF65-F5344CB8AC3E}">
        <p14:creationId xmlns:p14="http://schemas.microsoft.com/office/powerpoint/2010/main" val="1625792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list of marks and channels to help </a:t>
            </a:r>
          </a:p>
        </p:txBody>
      </p:sp>
    </p:spTree>
    <p:extLst>
      <p:ext uri="{BB962C8B-B14F-4D97-AF65-F5344CB8AC3E}">
        <p14:creationId xmlns:p14="http://schemas.microsoft.com/office/powerpoint/2010/main" val="2804041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“slice” represents 1 data point. </a:t>
            </a:r>
          </a:p>
          <a:p>
            <a:r>
              <a:rPr lang="en-US" dirty="0"/>
              <a:t>Color encodes X, which is categorical. </a:t>
            </a:r>
          </a:p>
          <a:p>
            <a:r>
              <a:rPr lang="en-US" dirty="0"/>
              <a:t>Tilt (or area) encodes Y, which is quantitative. </a:t>
            </a:r>
          </a:p>
        </p:txBody>
      </p:sp>
    </p:spTree>
    <p:extLst>
      <p:ext uri="{BB962C8B-B14F-4D97-AF65-F5344CB8AC3E}">
        <p14:creationId xmlns:p14="http://schemas.microsoft.com/office/powerpoint/2010/main" val="2580314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off, what is a visual encoding? &lt;read&gt; </a:t>
            </a:r>
          </a:p>
          <a:p>
            <a:endParaRPr lang="en-US" dirty="0"/>
          </a:p>
          <a:p>
            <a:r>
              <a:rPr lang="en-US" dirty="0"/>
              <a:t>So things like bar charts, pie charts, scatter plots, line graphs are all different visual encodings. </a:t>
            </a:r>
          </a:p>
        </p:txBody>
      </p:sp>
    </p:spTree>
    <p:extLst>
      <p:ext uri="{BB962C8B-B14F-4D97-AF65-F5344CB8AC3E}">
        <p14:creationId xmlns:p14="http://schemas.microsoft.com/office/powerpoint/2010/main" val="2698476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“slice” represents 1 data point. </a:t>
            </a:r>
          </a:p>
          <a:p>
            <a:r>
              <a:rPr lang="en-US" dirty="0"/>
              <a:t>Color encodes X, which is categorical. </a:t>
            </a:r>
          </a:p>
          <a:p>
            <a:r>
              <a:rPr lang="en-US" dirty="0"/>
              <a:t>Tilt (or area) encodes Y, which is quantitative. </a:t>
            </a:r>
          </a:p>
        </p:txBody>
      </p:sp>
    </p:spTree>
    <p:extLst>
      <p:ext uri="{BB962C8B-B14F-4D97-AF65-F5344CB8AC3E}">
        <p14:creationId xmlns:p14="http://schemas.microsoft.com/office/powerpoint/2010/main" val="1880984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 know what types of things we can represent with different marks and channels. Now let’s talk about selecting the best mark or channel out of all your options given a particular data or attribute type. </a:t>
            </a:r>
          </a:p>
        </p:txBody>
      </p:sp>
    </p:spTree>
    <p:extLst>
      <p:ext uri="{BB962C8B-B14F-4D97-AF65-F5344CB8AC3E}">
        <p14:creationId xmlns:p14="http://schemas.microsoft.com/office/powerpoint/2010/main" val="3589556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7140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that we’re going to talk about categorizing. </a:t>
            </a:r>
          </a:p>
          <a:p>
            <a:r>
              <a:rPr lang="en-US" dirty="0"/>
              <a:t>First off, a note on Mark types. We have points, lines, and areas. In addition to representing an individual data item, marks can represent links, as we’ve seen before. </a:t>
            </a:r>
          </a:p>
          <a:p>
            <a:r>
              <a:rPr lang="en-US" dirty="0"/>
              <a:t>For example, area can represent containment or hierarchy, and lines can represent connections between items. </a:t>
            </a:r>
          </a:p>
        </p:txBody>
      </p:sp>
    </p:spTree>
    <p:extLst>
      <p:ext uri="{BB962C8B-B14F-4D97-AF65-F5344CB8AC3E}">
        <p14:creationId xmlns:p14="http://schemas.microsoft.com/office/powerpoint/2010/main" val="166770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65554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46529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01465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when we think of categorizing channels, we tend to think about what types of data each can encode. </a:t>
            </a:r>
          </a:p>
          <a:p>
            <a:r>
              <a:rPr lang="en-US" dirty="0"/>
              <a:t>And the way we determine what each can encode is by thinking about the human perceptual system. </a:t>
            </a:r>
          </a:p>
          <a:p>
            <a:r>
              <a:rPr lang="en-US" dirty="0"/>
              <a:t>There are three modalities through which we perceive channels: what, where, and how much. </a:t>
            </a:r>
          </a:p>
          <a:p>
            <a:r>
              <a:rPr lang="en-US" dirty="0"/>
              <a:t>Each channel is differently suited for representing each of these modalities. </a:t>
            </a:r>
          </a:p>
          <a:p>
            <a:r>
              <a:rPr lang="en-US" dirty="0"/>
              <a:t>For example, what is best represented by shapes, and colors. </a:t>
            </a:r>
          </a:p>
          <a:p>
            <a:r>
              <a:rPr lang="en-US" dirty="0"/>
              <a:t>Where is best represented by position. </a:t>
            </a:r>
          </a:p>
          <a:p>
            <a:r>
              <a:rPr lang="en-US" dirty="0"/>
              <a:t>How much is best represented by size, color, and tilt. </a:t>
            </a:r>
          </a:p>
          <a:p>
            <a:r>
              <a:rPr lang="en-US" dirty="0"/>
              <a:t>What I want to highlight here is that the modality for which each channel is best suited tends to match with the data type of the channel itself. </a:t>
            </a:r>
          </a:p>
          <a:p>
            <a:r>
              <a:rPr lang="en-US" dirty="0"/>
              <a:t>For example, ”what” something is is a categorical attribute, and shape and color are categorical data as well. </a:t>
            </a:r>
          </a:p>
          <a:p>
            <a:r>
              <a:rPr lang="en-US" dirty="0"/>
              <a:t>”where” something is can be a quantitative or categorical variable, and position similarly can be categorical or quantitative. (ex. Value on a scale, or I’m in NH vs MA)</a:t>
            </a:r>
          </a:p>
          <a:p>
            <a:r>
              <a:rPr lang="en-US" dirty="0"/>
              <a:t>“How much” is a quantitative variable, and size, color, and tilt are also quantitative data. </a:t>
            </a:r>
          </a:p>
        </p:txBody>
      </p:sp>
    </p:spTree>
    <p:extLst>
      <p:ext uri="{BB962C8B-B14F-4D97-AF65-F5344CB8AC3E}">
        <p14:creationId xmlns:p14="http://schemas.microsoft.com/office/powerpoint/2010/main" val="10344487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choosing marks and channels for a visual encoding we follow what are called the expressiveness and effectiveness principles. </a:t>
            </a:r>
          </a:p>
          <a:p>
            <a:r>
              <a:rPr lang="en-US" dirty="0"/>
              <a:t>Let’s look at what these two words mean. </a:t>
            </a:r>
          </a:p>
        </p:txBody>
      </p:sp>
    </p:spTree>
    <p:extLst>
      <p:ext uri="{BB962C8B-B14F-4D97-AF65-F5344CB8AC3E}">
        <p14:creationId xmlns:p14="http://schemas.microsoft.com/office/powerpoint/2010/main" val="1580396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expressiveness principle is defined in this way: …. </a:t>
            </a:r>
          </a:p>
          <a:p>
            <a:r>
              <a:rPr lang="en-US" dirty="0"/>
              <a:t>This is what we alluded to earlier when we looked at categorizing channels according to the modality by which they are typically perceived. </a:t>
            </a:r>
          </a:p>
          <a:p>
            <a:r>
              <a:rPr lang="en-US" dirty="0"/>
              <a:t>A categorical variable should be shown with a what (or categorical) channel, like color (hue) or shape. </a:t>
            </a:r>
          </a:p>
          <a:p>
            <a:r>
              <a:rPr lang="en-US" dirty="0"/>
              <a:t>A quantitative variable should be shown with a how much (or quantitative) channel, like color (saturation) or size. </a:t>
            </a:r>
          </a:p>
        </p:txBody>
      </p:sp>
    </p:spTree>
    <p:extLst>
      <p:ext uri="{BB962C8B-B14F-4D97-AF65-F5344CB8AC3E}">
        <p14:creationId xmlns:p14="http://schemas.microsoft.com/office/powerpoint/2010/main" val="3725493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Sankey visualizes flow </a:t>
            </a:r>
          </a:p>
          <a:p>
            <a:endParaRPr lang="en-US" dirty="0"/>
          </a:p>
          <a:p>
            <a:r>
              <a:rPr lang="en-US" dirty="0"/>
              <a:t>This isn’t limited to the basic plots most people are familiar with, each of these more advanced or niche visualizations are also each a visual encoding.  </a:t>
            </a:r>
          </a:p>
        </p:txBody>
      </p:sp>
    </p:spTree>
    <p:extLst>
      <p:ext uri="{BB962C8B-B14F-4D97-AF65-F5344CB8AC3E}">
        <p14:creationId xmlns:p14="http://schemas.microsoft.com/office/powerpoint/2010/main" val="18189085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Mark = Area </a:t>
            </a:r>
          </a:p>
        </p:txBody>
      </p:sp>
    </p:spTree>
    <p:extLst>
      <p:ext uri="{BB962C8B-B14F-4D97-AF65-F5344CB8AC3E}">
        <p14:creationId xmlns:p14="http://schemas.microsoft.com/office/powerpoint/2010/main" val="11039588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Mark = Point </a:t>
            </a:r>
          </a:p>
          <a:p>
            <a:r>
              <a:rPr lang="en-US" dirty="0"/>
              <a:t>Position, Size, Luminance, Saturation </a:t>
            </a:r>
          </a:p>
        </p:txBody>
      </p:sp>
    </p:spTree>
    <p:extLst>
      <p:ext uri="{BB962C8B-B14F-4D97-AF65-F5344CB8AC3E}">
        <p14:creationId xmlns:p14="http://schemas.microsoft.com/office/powerpoint/2010/main" val="4110244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expressiveness principle is defined in this way: …. </a:t>
            </a:r>
          </a:p>
          <a:p>
            <a:r>
              <a:rPr lang="en-US" dirty="0"/>
              <a:t>This is what we alluded to earlier when we looked at categorizing channels according to the modality by which they are typically perceived. </a:t>
            </a:r>
          </a:p>
          <a:p>
            <a:r>
              <a:rPr lang="en-US" dirty="0"/>
              <a:t>A categorical variable should be shown with a what (or categorical) channel, like color (hue) or shape. </a:t>
            </a:r>
          </a:p>
          <a:p>
            <a:r>
              <a:rPr lang="en-US" dirty="0"/>
              <a:t>A quantitative variable should be shown with a how much (or quantitative) channel, like color (saturation) or size. </a:t>
            </a:r>
          </a:p>
        </p:txBody>
      </p:sp>
    </p:spTree>
    <p:extLst>
      <p:ext uri="{BB962C8B-B14F-4D97-AF65-F5344CB8AC3E}">
        <p14:creationId xmlns:p14="http://schemas.microsoft.com/office/powerpoint/2010/main" val="3885909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effectiveness principle is defined this way … &lt;next&gt; </a:t>
            </a:r>
          </a:p>
        </p:txBody>
      </p:sp>
    </p:spTree>
    <p:extLst>
      <p:ext uri="{BB962C8B-B14F-4D97-AF65-F5344CB8AC3E}">
        <p14:creationId xmlns:p14="http://schemas.microsoft.com/office/powerpoint/2010/main" val="1729253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this definition is a bit frustrating, because it essentially uses the work effective in the definition for effectiveness. So what exactly are we talking about here?  &lt;next&gt; </a:t>
            </a:r>
          </a:p>
        </p:txBody>
      </p:sp>
    </p:spTree>
    <p:extLst>
      <p:ext uri="{BB962C8B-B14F-4D97-AF65-F5344CB8AC3E}">
        <p14:creationId xmlns:p14="http://schemas.microsoft.com/office/powerpoint/2010/main" val="40663500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this principle boils down to is considering how well each channel supports these things: .. </a:t>
            </a:r>
          </a:p>
          <a:p>
            <a:r>
              <a:rPr lang="en-US" dirty="0"/>
              <a:t>Let’s define each of these. </a:t>
            </a:r>
          </a:p>
        </p:txBody>
      </p:sp>
    </p:spTree>
    <p:extLst>
      <p:ext uri="{BB962C8B-B14F-4D97-AF65-F5344CB8AC3E}">
        <p14:creationId xmlns:p14="http://schemas.microsoft.com/office/powerpoint/2010/main" val="38561653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that was a lot of different definitions of things that go into effectiveness. If we sum it all together, we get these rankings for our various channels based on expressiveness and effectiveness. </a:t>
            </a:r>
          </a:p>
          <a:p>
            <a:r>
              <a:rPr lang="en-US" dirty="0"/>
              <a:t>On the left here you see channels well suited to showing ordered or quantitative attributes, ranked from more effective to least. On the right you see channels well suited to showing categorical attributes, again ordered from most to least effective.  </a:t>
            </a:r>
          </a:p>
        </p:txBody>
      </p:sp>
    </p:spTree>
    <p:extLst>
      <p:ext uri="{BB962C8B-B14F-4D97-AF65-F5344CB8AC3E}">
        <p14:creationId xmlns:p14="http://schemas.microsoft.com/office/powerpoint/2010/main" val="775486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we’re building a complex or </a:t>
            </a:r>
            <a:r>
              <a:rPr lang="en-US" dirty="0" err="1"/>
              <a:t>speciaplized</a:t>
            </a:r>
            <a:r>
              <a:rPr lang="en-US" dirty="0"/>
              <a:t> visualization tool, a lot of times the final visual encoding we come up with is a combination of other visual encodings. </a:t>
            </a:r>
          </a:p>
          <a:p>
            <a:r>
              <a:rPr lang="en-US" dirty="0"/>
              <a:t>For example, on the left here is a scatter plot and bar charts combined into one encoding. </a:t>
            </a:r>
          </a:p>
          <a:p>
            <a:r>
              <a:rPr lang="en-US" dirty="0"/>
              <a:t>On the right we see line charts, bar charts, and maps combined into one more complex visual encoding.  </a:t>
            </a:r>
          </a:p>
        </p:txBody>
      </p:sp>
    </p:spTree>
    <p:extLst>
      <p:ext uri="{BB962C8B-B14F-4D97-AF65-F5344CB8AC3E}">
        <p14:creationId xmlns:p14="http://schemas.microsoft.com/office/powerpoint/2010/main" val="847400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we’re designing a visualization sometime we come up with new or novel visual encodings. </a:t>
            </a:r>
          </a:p>
          <a:p>
            <a:r>
              <a:rPr lang="en-US" dirty="0"/>
              <a:t>For example, here is a chart that uses a novel visual encoding. </a:t>
            </a:r>
          </a:p>
        </p:txBody>
      </p:sp>
    </p:spTree>
    <p:extLst>
      <p:ext uri="{BB962C8B-B14F-4D97-AF65-F5344CB8AC3E}">
        <p14:creationId xmlns:p14="http://schemas.microsoft.com/office/powerpoint/2010/main" val="3930259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defined visual encoding, we need to talk about marks and channels. </a:t>
            </a:r>
          </a:p>
        </p:txBody>
      </p:sp>
    </p:spTree>
    <p:extLst>
      <p:ext uri="{BB962C8B-B14F-4D97-AF65-F5344CB8AC3E}">
        <p14:creationId xmlns:p14="http://schemas.microsoft.com/office/powerpoint/2010/main" val="2354626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Marks and channels are defined as … </a:t>
            </a:r>
          </a:p>
          <a:p>
            <a:r>
              <a:rPr lang="en-US" dirty="0"/>
              <a:t>You can think of them as the atoms of a visual encoding, the smallest pieces you can break a vis into  </a:t>
            </a:r>
          </a:p>
        </p:txBody>
      </p:sp>
    </p:spTree>
    <p:extLst>
      <p:ext uri="{BB962C8B-B14F-4D97-AF65-F5344CB8AC3E}">
        <p14:creationId xmlns:p14="http://schemas.microsoft.com/office/powerpoint/2010/main" val="2064391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a:t>
            </a:r>
          </a:p>
        </p:txBody>
      </p:sp>
    </p:spTree>
    <p:extLst>
      <p:ext uri="{BB962C8B-B14F-4D97-AF65-F5344CB8AC3E}">
        <p14:creationId xmlns:p14="http://schemas.microsoft.com/office/powerpoint/2010/main" val="781315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75256805"/>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4558747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8149709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2400570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8852904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6338916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0925058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5268013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4456545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6094679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36"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3554407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mp; Bullets copy">
    <p:spTree>
      <p:nvGrpSpPr>
        <p:cNvPr id="1" name=""/>
        <p:cNvGrpSpPr/>
        <p:nvPr/>
      </p:nvGrpSpPr>
      <p:grpSpPr>
        <a:xfrm>
          <a:off x="0" y="0"/>
          <a:ext cx="0" cy="0"/>
          <a:chOff x="0" y="0"/>
          <a:chExt cx="0" cy="0"/>
        </a:xfrm>
      </p:grpSpPr>
      <p:sp>
        <p:nvSpPr>
          <p:cNvPr id="144" name="Title Text"/>
          <p:cNvSpPr txBox="1">
            <a:spLocks noGrp="1"/>
          </p:cNvSpPr>
          <p:nvPr>
            <p:ph type="title"/>
          </p:nvPr>
        </p:nvSpPr>
        <p:spPr>
          <a:prstGeom prst="rect">
            <a:avLst/>
          </a:prstGeom>
        </p:spPr>
        <p:txBody>
          <a:bodyPr/>
          <a:lstStyle/>
          <a:p>
            <a:r>
              <a:t>Title Text</a:t>
            </a:r>
          </a:p>
        </p:txBody>
      </p:sp>
      <p:sp>
        <p:nvSpPr>
          <p:cNvPr id="14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6"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2331503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 Center copy">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154"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4687592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2795555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Blank copy 1">
    <p:spTree>
      <p:nvGrpSpPr>
        <p:cNvPr id="1" name=""/>
        <p:cNvGrpSpPr/>
        <p:nvPr/>
      </p:nvGrpSpPr>
      <p:grpSpPr>
        <a:xfrm>
          <a:off x="0" y="0"/>
          <a:ext cx="0" cy="0"/>
          <a:chOff x="0" y="0"/>
          <a:chExt cx="0" cy="0"/>
        </a:xfrm>
      </p:grpSpPr>
      <p:sp>
        <p:nvSpPr>
          <p:cNvPr id="176"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2841253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1523999"/>
            <a:ext cx="18283238" cy="1066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8540526" y="1523999"/>
            <a:ext cx="5850636" cy="10668002"/>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139696" y="2596896"/>
            <a:ext cx="14630400" cy="6510528"/>
          </a:xfrm>
        </p:spPr>
        <p:txBody>
          <a:bodyPr anchor="b">
            <a:normAutofit/>
          </a:bodyPr>
          <a:lstStyle>
            <a:lvl1pPr algn="l">
              <a:defRPr sz="11800" spc="-2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2200030" y="9340492"/>
            <a:ext cx="14630400" cy="1828800"/>
          </a:xfrm>
        </p:spPr>
        <p:txBody>
          <a:bodyPr anchor="t">
            <a:normAutofit/>
          </a:bodyPr>
          <a:lstStyle>
            <a:lvl1pPr marL="0" indent="0" algn="l">
              <a:buNone/>
              <a:defRPr sz="4400" cap="none" spc="0" baseline="0">
                <a:solidFill>
                  <a:schemeClr val="accent1">
                    <a:lumMod val="20000"/>
                    <a:lumOff val="80000"/>
                  </a:schemeClr>
                </a:solidFill>
              </a:defRPr>
            </a:lvl1pPr>
            <a:lvl2pPr marL="914400" indent="0" algn="ctr">
              <a:buNone/>
              <a:defRPr sz="4400"/>
            </a:lvl2pPr>
            <a:lvl3pPr marL="1828800" indent="0" algn="ctr">
              <a:buNone/>
              <a:defRPr sz="44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502594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633159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735824" y="2596896"/>
            <a:ext cx="14630400" cy="6510528"/>
          </a:xfrm>
        </p:spPr>
        <p:txBody>
          <a:bodyPr anchor="b">
            <a:normAutofit/>
          </a:bodyPr>
          <a:lstStyle>
            <a:lvl1pPr>
              <a:defRPr sz="11800" b="0" spc="-2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7772400" y="9345168"/>
            <a:ext cx="14630400" cy="1828800"/>
          </a:xfrm>
        </p:spPr>
        <p:txBody>
          <a:bodyPr anchor="t">
            <a:normAutofit/>
          </a:bodyPr>
          <a:lstStyle>
            <a:lvl1pPr marL="0" indent="0">
              <a:buNone/>
              <a:defRPr sz="4400" cap="none" spc="0" baseline="0">
                <a:solidFill>
                  <a:schemeClr val="tx2"/>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883947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735824" y="1737360"/>
            <a:ext cx="6949440" cy="1024128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636240" y="1737360"/>
            <a:ext cx="6949440" cy="1024128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1/23/23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73188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7735824" y="2047172"/>
            <a:ext cx="6949440" cy="1615440"/>
          </a:xfrm>
        </p:spPr>
        <p:txBody>
          <a:bodyPr anchor="b">
            <a:normAutofit/>
          </a:bodyPr>
          <a:lstStyle>
            <a:lvl1pPr marL="0" indent="0">
              <a:spcBef>
                <a:spcPts val="0"/>
              </a:spcBef>
              <a:buNone/>
              <a:defRPr sz="4000" b="1">
                <a:solidFill>
                  <a:schemeClr val="tx1">
                    <a:lumMod val="65000"/>
                    <a:lumOff val="35000"/>
                  </a:schemeClr>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7735824" y="3861872"/>
            <a:ext cx="6949440" cy="804672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636926" y="2047173"/>
            <a:ext cx="6949440" cy="1626342"/>
          </a:xfrm>
        </p:spPr>
        <p:txBody>
          <a:bodyPr anchor="b">
            <a:normAutofit/>
          </a:bodyPr>
          <a:lstStyle>
            <a:lvl1pPr marL="0" indent="0">
              <a:spcBef>
                <a:spcPts val="0"/>
              </a:spcBef>
              <a:buNone/>
              <a:defRPr sz="4000" b="1">
                <a:solidFill>
                  <a:schemeClr val="tx1">
                    <a:lumMod val="65000"/>
                    <a:lumOff val="35000"/>
                  </a:schemeClr>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5636926" y="3861872"/>
            <a:ext cx="6949440" cy="804672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1/23/23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52671250"/>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1/23/23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750811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603367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2064" y="2286000"/>
            <a:ext cx="5669280" cy="4754880"/>
          </a:xfrm>
        </p:spPr>
        <p:txBody>
          <a:bodyPr anchor="b">
            <a:normAutofit/>
          </a:bodyPr>
          <a:lstStyle>
            <a:lvl1pPr>
              <a:defRPr sz="6400" b="0" baseline="0"/>
            </a:lvl1pPr>
          </a:lstStyle>
          <a:p>
            <a:r>
              <a:rPr lang="en-US"/>
              <a:t>Click to edit Master title style</a:t>
            </a:r>
            <a:endParaRPr lang="en-US" dirty="0"/>
          </a:p>
        </p:txBody>
      </p:sp>
      <p:sp>
        <p:nvSpPr>
          <p:cNvPr id="3" name="Content Placeholder 2"/>
          <p:cNvSpPr>
            <a:spLocks noGrp="1"/>
          </p:cNvSpPr>
          <p:nvPr>
            <p:ph idx="1"/>
          </p:nvPr>
        </p:nvSpPr>
        <p:spPr>
          <a:xfrm>
            <a:off x="7735824" y="1737360"/>
            <a:ext cx="14630400" cy="1024128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2064" y="6988352"/>
            <a:ext cx="5669280" cy="4643980"/>
          </a:xfrm>
        </p:spPr>
        <p:txBody>
          <a:bodyPr anchor="t">
            <a:normAutofit/>
          </a:bodyPr>
          <a:lstStyle>
            <a:lvl1pPr marL="0" indent="0">
              <a:lnSpc>
                <a:spcPct val="100000"/>
              </a:lnSpc>
              <a:buNone/>
              <a:defRPr sz="2800">
                <a:solidFill>
                  <a:srgbClr val="FFFFFF"/>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1/23/23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301361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2064" y="2286000"/>
            <a:ext cx="5669280" cy="4754880"/>
          </a:xfrm>
        </p:spPr>
        <p:txBody>
          <a:bodyPr anchor="b">
            <a:normAutofit/>
          </a:bodyPr>
          <a:lstStyle>
            <a:lvl1pPr>
              <a:defRPr sz="6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141288" y="1534838"/>
            <a:ext cx="16230460" cy="10661904"/>
          </a:xfrm>
          <a:solidFill>
            <a:schemeClr val="bg1">
              <a:lumMod val="75000"/>
            </a:schemeClr>
          </a:solidFill>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512064" y="6986016"/>
            <a:ext cx="5669280" cy="4645152"/>
          </a:xfrm>
        </p:spPr>
        <p:txBody>
          <a:bodyPr anchor="t">
            <a:normAutofit/>
          </a:bodyPr>
          <a:lstStyle>
            <a:lvl1pPr marL="0" indent="0">
              <a:lnSpc>
                <a:spcPct val="100000"/>
              </a:lnSpc>
              <a:buNone/>
              <a:defRPr sz="2800">
                <a:solidFill>
                  <a:srgbClr val="FFFFFF"/>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1/23/23</a:t>
            </a:fld>
            <a:endParaRPr lang="en-US" dirty="0"/>
          </a:p>
        </p:txBody>
      </p:sp>
      <p:sp>
        <p:nvSpPr>
          <p:cNvPr id="9" name="Footer Placeholder 8"/>
          <p:cNvSpPr>
            <a:spLocks noGrp="1"/>
          </p:cNvSpPr>
          <p:nvPr>
            <p:ph type="ftr" sz="quarter" idx="11"/>
          </p:nvPr>
        </p:nvSpPr>
        <p:spPr>
          <a:xfrm>
            <a:off x="6998203" y="12712701"/>
            <a:ext cx="11823034" cy="730250"/>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558953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497171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1981200"/>
            <a:ext cx="5638800" cy="9906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35824" y="1737360"/>
            <a:ext cx="14630400" cy="1024128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1/23/23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5575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6"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4" r:id="rId3"/>
    <p:sldLayoutId id="2147483656" r:id="rId4"/>
    <p:sldLayoutId id="2147483657" r:id="rId5"/>
    <p:sldLayoutId id="2147483658" r:id="rId6"/>
    <p:sldLayoutId id="2147483659" r:id="rId7"/>
    <p:sldLayoutId id="2147483660" r:id="rId8"/>
    <p:sldLayoutId id="2147483661" r:id="rId9"/>
    <p:sldLayoutId id="2147483662" r:id="rId10"/>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717559804"/>
      </p:ext>
    </p:extLst>
  </p:cSld>
  <p:clrMap bg1="lt1" tx1="dk1" bg2="lt2" tx2="dk2" accent1="accent1" accent2="accent2" accent3="accent3" accent4="accent4" accent5="accent5" accent6="accent6" hlink="hlink" folHlink="folHlink"/>
  <p:sldLayoutIdLst>
    <p:sldLayoutId id="2147483726" r:id="rId1"/>
    <p:sldLayoutId id="2147483728" r:id="rId2"/>
    <p:sldLayoutId id="2147483729"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4" r:id="rId14"/>
    <p:sldLayoutId id="2147483745" r:id="rId15"/>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1517904"/>
            <a:ext cx="6887180" cy="10661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05838" y="2247675"/>
            <a:ext cx="5894964" cy="92023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23631728" y="1517904"/>
            <a:ext cx="768096" cy="1066190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7738536" y="1728216"/>
            <a:ext cx="14630400" cy="1024128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24930" y="12712701"/>
            <a:ext cx="5486400" cy="730250"/>
          </a:xfrm>
          <a:prstGeom prst="rect">
            <a:avLst/>
          </a:prstGeom>
        </p:spPr>
        <p:txBody>
          <a:bodyPr vert="horz" lIns="91440" tIns="45720" rIns="91440" bIns="45720" rtlCol="0" anchor="ctr"/>
          <a:lstStyle>
            <a:lvl1pPr algn="l">
              <a:defRPr sz="2200">
                <a:solidFill>
                  <a:schemeClr val="tx1">
                    <a:lumMod val="50000"/>
                    <a:lumOff val="50000"/>
                  </a:schemeClr>
                </a:solidFill>
              </a:defRPr>
            </a:lvl1pPr>
          </a:lstStyle>
          <a:p>
            <a:fld id="{5586B75A-687E-405C-8A0B-8D00578BA2C3}" type="datetimeFigureOut">
              <a:rPr lang="en-US" smtClean="0"/>
              <a:pPr/>
              <a:t>1/23/23</a:t>
            </a:fld>
            <a:endParaRPr lang="en-US" dirty="0"/>
          </a:p>
        </p:txBody>
      </p:sp>
      <p:sp>
        <p:nvSpPr>
          <p:cNvPr id="5" name="Footer Placeholder 4"/>
          <p:cNvSpPr>
            <a:spLocks noGrp="1"/>
          </p:cNvSpPr>
          <p:nvPr>
            <p:ph type="ftr" sz="quarter" idx="3"/>
          </p:nvPr>
        </p:nvSpPr>
        <p:spPr>
          <a:xfrm>
            <a:off x="7738537" y="12712701"/>
            <a:ext cx="11823034" cy="730250"/>
          </a:xfrm>
          <a:prstGeom prst="rect">
            <a:avLst/>
          </a:prstGeom>
        </p:spPr>
        <p:txBody>
          <a:bodyPr vert="horz" lIns="91440" tIns="45720" rIns="91440" bIns="45720" rtlCol="0" anchor="ctr"/>
          <a:lstStyle>
            <a:lvl1pPr algn="l">
              <a:defRPr sz="22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21268271" y="12712701"/>
            <a:ext cx="3061854" cy="730250"/>
          </a:xfrm>
          <a:prstGeom prst="rect">
            <a:avLst/>
          </a:prstGeom>
        </p:spPr>
        <p:txBody>
          <a:bodyPr vert="horz" lIns="91440" tIns="45720" rIns="91440" bIns="45720" rtlCol="0" anchor="ctr"/>
          <a:lstStyle>
            <a:lvl1pPr algn="r">
              <a:defRPr sz="24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85777853"/>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sldNum="0" hdr="0" ftr="0" dt="0"/>
  <p:txStyles>
    <p:titleStyle>
      <a:lvl1pPr algn="l" defTabSz="1828800" rtl="0" eaLnBrk="1" latinLnBrk="0" hangingPunct="1">
        <a:lnSpc>
          <a:spcPct val="90000"/>
        </a:lnSpc>
        <a:spcBef>
          <a:spcPct val="0"/>
        </a:spcBef>
        <a:buNone/>
        <a:defRPr sz="7200" kern="1200" spc="-120" baseline="0">
          <a:solidFill>
            <a:srgbClr val="FFFFFF"/>
          </a:solidFill>
          <a:latin typeface="+mj-lt"/>
          <a:ea typeface="+mj-ea"/>
          <a:cs typeface="+mj-cs"/>
        </a:defRPr>
      </a:lvl1pPr>
    </p:titleStyle>
    <p:bodyStyle>
      <a:lvl1pPr marL="365760" indent="-365760" algn="l" defTabSz="1828800" rtl="0" eaLnBrk="1" latinLnBrk="0" hangingPunct="1">
        <a:lnSpc>
          <a:spcPct val="90000"/>
        </a:lnSpc>
        <a:spcBef>
          <a:spcPts val="2400"/>
        </a:spcBef>
        <a:buClr>
          <a:schemeClr val="accent1"/>
        </a:buClr>
        <a:buFont typeface="Wingdings 2" pitchFamily="18" charset="2"/>
        <a:buChar char=""/>
        <a:defRPr sz="4000" kern="1200">
          <a:solidFill>
            <a:schemeClr val="tx1">
              <a:lumMod val="75000"/>
              <a:lumOff val="25000"/>
            </a:schemeClr>
          </a:solidFill>
          <a:latin typeface="+mn-lt"/>
          <a:ea typeface="+mn-ea"/>
          <a:cs typeface="+mn-cs"/>
        </a:defRPr>
      </a:lvl1pPr>
      <a:lvl2pPr marL="1371600" indent="-365760" algn="l" defTabSz="1828800" rtl="0" eaLnBrk="1" latinLnBrk="0" hangingPunct="1">
        <a:lnSpc>
          <a:spcPct val="90000"/>
        </a:lnSpc>
        <a:spcBef>
          <a:spcPts val="500"/>
        </a:spcBef>
        <a:spcAft>
          <a:spcPts val="500"/>
        </a:spcAft>
        <a:buClr>
          <a:schemeClr val="accent1"/>
        </a:buClr>
        <a:buFont typeface="Wingdings 2" pitchFamily="18" charset="2"/>
        <a:buChar char=""/>
        <a:defRPr sz="3600" kern="1200">
          <a:solidFill>
            <a:schemeClr val="tx1">
              <a:lumMod val="75000"/>
              <a:lumOff val="25000"/>
            </a:schemeClr>
          </a:solidFill>
          <a:latin typeface="+mn-lt"/>
          <a:ea typeface="+mn-ea"/>
          <a:cs typeface="+mn-cs"/>
        </a:defRPr>
      </a:lvl2pPr>
      <a:lvl3pPr marL="2286000" indent="-365760" algn="l" defTabSz="1828800" rtl="0" eaLnBrk="1" latinLnBrk="0" hangingPunct="1">
        <a:lnSpc>
          <a:spcPct val="90000"/>
        </a:lnSpc>
        <a:spcBef>
          <a:spcPts val="500"/>
        </a:spcBef>
        <a:spcAft>
          <a:spcPts val="500"/>
        </a:spcAft>
        <a:buClr>
          <a:schemeClr val="accent1"/>
        </a:buClr>
        <a:buFont typeface="Wingdings 2" pitchFamily="18" charset="2"/>
        <a:buChar char=""/>
        <a:defRPr sz="3200" kern="1200">
          <a:solidFill>
            <a:schemeClr val="tx1">
              <a:lumMod val="75000"/>
              <a:lumOff val="25000"/>
            </a:schemeClr>
          </a:solidFill>
          <a:latin typeface="+mn-lt"/>
          <a:ea typeface="+mn-ea"/>
          <a:cs typeface="+mn-cs"/>
        </a:defRPr>
      </a:lvl3pPr>
      <a:lvl4pPr marL="3200400" indent="-36576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4pPr>
      <a:lvl5pPr marL="4114800" indent="-36576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5pPr>
      <a:lvl6pPr marL="5029200" indent="-45720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6pPr>
      <a:lvl7pPr marL="5943600" indent="-45720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7pPr>
      <a:lvl8pPr marL="6858000" indent="-45720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8pPr>
      <a:lvl9pPr marL="7772400" indent="-45720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image" Target="../media/image2.tif"/><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9.sv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34.svg"/><Relationship Id="rId4" Type="http://schemas.openxmlformats.org/officeDocument/2006/relationships/diagramLayout" Target="../diagrams/layout2.xml"/><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34.svg"/><Relationship Id="rId4" Type="http://schemas.openxmlformats.org/officeDocument/2006/relationships/diagramLayout" Target="../diagrams/layout3.xml"/><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5.tif"/><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5.tif"/><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5.tif"/><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9.tif"/><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9.tif"/><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41.tif"/><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tif"/><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tif"/><Relationship Id="rId10" Type="http://schemas.openxmlformats.org/officeDocument/2006/relationships/image" Target="../media/image46.svg"/><Relationship Id="rId4" Type="http://schemas.openxmlformats.org/officeDocument/2006/relationships/image" Target="../media/image37.png"/><Relationship Id="rId9"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prstGeom prst="rect">
            <a:avLst/>
          </a:prstGeom>
        </p:spPr>
        <p:txBody>
          <a:bodyPr/>
          <a:lstStyle/>
          <a:p>
            <a:r>
              <a:rPr dirty="0"/>
              <a:t>Lecture </a:t>
            </a:r>
            <a:r>
              <a:rPr lang="en-US" dirty="0"/>
              <a:t>5</a:t>
            </a:r>
            <a:r>
              <a:rPr dirty="0"/>
              <a:t>:</a:t>
            </a:r>
            <a:r>
              <a:rPr lang="en-US" dirty="0"/>
              <a:t> Marks and Channels </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Spring 2023</a:t>
            </a:r>
            <a:endParaRPr dirty="0"/>
          </a:p>
          <a:p>
            <a:pPr>
              <a:spcBef>
                <a:spcPts val="600"/>
              </a:spcBef>
              <a:defRPr i="1"/>
            </a:pPr>
            <a:r>
              <a:rPr dirty="0"/>
              <a:t>Prof. </a:t>
            </a:r>
            <a:r>
              <a:rPr lang="en-US" dirty="0"/>
              <a:t>Ab </a:t>
            </a:r>
            <a:r>
              <a:rPr lang="en-US" dirty="0" err="1"/>
              <a:t>Mosca</a:t>
            </a:r>
            <a:r>
              <a:rPr lang="en-US" dirty="0"/>
              <a:t> (they/them)</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2"/>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3"/>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4"/>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5"/>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6"/>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7"/>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8"/>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9"/>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0"/>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1"/>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2"/>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sp>
        <p:nvSpPr>
          <p:cNvPr id="13" name="Key: an independent attribute that can be used as a unique index">
            <a:extLst>
              <a:ext uri="{FF2B5EF4-FFF2-40B4-BE49-F238E27FC236}">
                <a16:creationId xmlns:a16="http://schemas.microsoft.com/office/drawing/2014/main" id="{BF7C02A7-CC00-414F-8E42-1E6DA94E99D8}"/>
              </a:ext>
            </a:extLst>
          </p:cNvPr>
          <p:cNvSpPr/>
          <p:nvPr/>
        </p:nvSpPr>
        <p:spPr>
          <a:xfrm>
            <a:off x="266700" y="3619500"/>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What is it?</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4" name="Key: an independent attribute that can be used as a unique index">
            <a:extLst>
              <a:ext uri="{FF2B5EF4-FFF2-40B4-BE49-F238E27FC236}">
                <a16:creationId xmlns:a16="http://schemas.microsoft.com/office/drawing/2014/main" id="{883E4F3F-C4BE-F84F-87C3-E231173F0BEF}"/>
              </a:ext>
            </a:extLst>
          </p:cNvPr>
          <p:cNvSpPr/>
          <p:nvPr/>
        </p:nvSpPr>
        <p:spPr>
          <a:xfrm>
            <a:off x="4334203" y="3619500"/>
            <a:ext cx="14994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The literal representation of data in a visualization.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4" name="Picture 3" descr="Chart, scatter chart&#10;&#10;Description automatically generated">
            <a:extLst>
              <a:ext uri="{FF2B5EF4-FFF2-40B4-BE49-F238E27FC236}">
                <a16:creationId xmlns:a16="http://schemas.microsoft.com/office/drawing/2014/main" id="{5DE8315A-CC96-FE4F-913F-D3FBBAF5D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832" y="4953091"/>
            <a:ext cx="10247805" cy="7298914"/>
          </a:xfrm>
          <a:prstGeom prst="rect">
            <a:avLst/>
          </a:prstGeom>
        </p:spPr>
      </p:pic>
      <p:sp>
        <p:nvSpPr>
          <p:cNvPr id="15" name="TextBox 14">
            <a:extLst>
              <a:ext uri="{FF2B5EF4-FFF2-40B4-BE49-F238E27FC236}">
                <a16:creationId xmlns:a16="http://schemas.microsoft.com/office/drawing/2014/main" id="{7C221FFD-F799-7D48-AC05-A59134BB318A}"/>
              </a:ext>
            </a:extLst>
          </p:cNvPr>
          <p:cNvSpPr txBox="1"/>
          <p:nvPr/>
        </p:nvSpPr>
        <p:spPr>
          <a:xfrm>
            <a:off x="266700" y="12630274"/>
            <a:ext cx="1226557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altair-viz.github.io</a:t>
            </a:r>
            <a:r>
              <a:rPr lang="en-US" sz="3200" dirty="0"/>
              <a:t>/gallery/</a:t>
            </a:r>
            <a:r>
              <a:rPr lang="en-US" sz="3200" dirty="0" err="1"/>
              <a:t>index.html</a:t>
            </a:r>
            <a:endParaRPr lang="en-US" sz="3200" dirty="0"/>
          </a:p>
        </p:txBody>
      </p:sp>
      <p:pic>
        <p:nvPicPr>
          <p:cNvPr id="10" name="Picture 9" descr="Chart&#10;&#10;Description automatically generated with low confidence">
            <a:extLst>
              <a:ext uri="{FF2B5EF4-FFF2-40B4-BE49-F238E27FC236}">
                <a16:creationId xmlns:a16="http://schemas.microsoft.com/office/drawing/2014/main" id="{4540D1B9-2550-CC43-9D04-6A772ACD1B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75365" y="4761667"/>
            <a:ext cx="9157576" cy="8104200"/>
          </a:xfrm>
          <a:prstGeom prst="rect">
            <a:avLst/>
          </a:prstGeom>
        </p:spPr>
      </p:pic>
      <p:sp>
        <p:nvSpPr>
          <p:cNvPr id="19" name="TextBox 18">
            <a:extLst>
              <a:ext uri="{FF2B5EF4-FFF2-40B4-BE49-F238E27FC236}">
                <a16:creationId xmlns:a16="http://schemas.microsoft.com/office/drawing/2014/main" id="{E792DEB5-9C04-0842-BED2-112AE1FB96EB}"/>
              </a:ext>
            </a:extLst>
          </p:cNvPr>
          <p:cNvSpPr txBox="1"/>
          <p:nvPr/>
        </p:nvSpPr>
        <p:spPr>
          <a:xfrm>
            <a:off x="3415862" y="13135487"/>
            <a:ext cx="20701438"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public.tableau.com</a:t>
            </a:r>
            <a:r>
              <a:rPr lang="en-US" sz="3200" dirty="0"/>
              <a:t>/app/profile/akilapa.idris5302/viz/</a:t>
            </a:r>
            <a:r>
              <a:rPr lang="en-US" sz="3200" dirty="0" err="1"/>
              <a:t>SuperStoresRegionalDashboard</a:t>
            </a:r>
            <a:r>
              <a:rPr lang="en-US" sz="3200" dirty="0"/>
              <a:t>/</a:t>
            </a:r>
            <a:r>
              <a:rPr lang="en-US" sz="3200" dirty="0" err="1"/>
              <a:t>SuperStoreRegionalDashboard</a:t>
            </a:r>
            <a:endParaRPr lang="en-US" sz="3200" dirty="0"/>
          </a:p>
        </p:txBody>
      </p:sp>
    </p:spTree>
    <p:extLst>
      <p:ext uri="{BB962C8B-B14F-4D97-AF65-F5344CB8AC3E}">
        <p14:creationId xmlns:p14="http://schemas.microsoft.com/office/powerpoint/2010/main" val="504056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sp>
        <p:nvSpPr>
          <p:cNvPr id="13" name="Key: an independent attribute that can be used as a unique index">
            <a:extLst>
              <a:ext uri="{FF2B5EF4-FFF2-40B4-BE49-F238E27FC236}">
                <a16:creationId xmlns:a16="http://schemas.microsoft.com/office/drawing/2014/main" id="{BF7C02A7-CC00-414F-8E42-1E6DA94E99D8}"/>
              </a:ext>
            </a:extLst>
          </p:cNvPr>
          <p:cNvSpPr/>
          <p:nvPr/>
        </p:nvSpPr>
        <p:spPr>
          <a:xfrm>
            <a:off x="266700" y="3619500"/>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What is it?</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4" name="Key: an independent attribute that can be used as a unique index">
            <a:extLst>
              <a:ext uri="{FF2B5EF4-FFF2-40B4-BE49-F238E27FC236}">
                <a16:creationId xmlns:a16="http://schemas.microsoft.com/office/drawing/2014/main" id="{883E4F3F-C4BE-F84F-87C3-E231173F0BEF}"/>
              </a:ext>
            </a:extLst>
          </p:cNvPr>
          <p:cNvSpPr/>
          <p:nvPr/>
        </p:nvSpPr>
        <p:spPr>
          <a:xfrm>
            <a:off x="4334203" y="3619500"/>
            <a:ext cx="14994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The literal representation of data in a visualization.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19" name="TextBox 18">
            <a:extLst>
              <a:ext uri="{FF2B5EF4-FFF2-40B4-BE49-F238E27FC236}">
                <a16:creationId xmlns:a16="http://schemas.microsoft.com/office/drawing/2014/main" id="{E792DEB5-9C04-0842-BED2-112AE1FB96EB}"/>
              </a:ext>
            </a:extLst>
          </p:cNvPr>
          <p:cNvSpPr txBox="1"/>
          <p:nvPr/>
        </p:nvSpPr>
        <p:spPr>
          <a:xfrm>
            <a:off x="338981" y="13066439"/>
            <a:ext cx="20701438"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public.tableau.com</a:t>
            </a:r>
            <a:r>
              <a:rPr lang="en-US" sz="3200" dirty="0"/>
              <a:t>/app/profile/</a:t>
            </a:r>
            <a:r>
              <a:rPr lang="en-US" sz="3200" dirty="0" err="1"/>
              <a:t>pradeepkumar.g</a:t>
            </a:r>
            <a:r>
              <a:rPr lang="en-US" sz="3200" dirty="0"/>
              <a:t>/viz/</a:t>
            </a:r>
            <a:r>
              <a:rPr lang="en-US" sz="3200" dirty="0" err="1"/>
              <a:t>TheMostExpensiveSportsforKids</a:t>
            </a:r>
            <a:r>
              <a:rPr lang="en-US" sz="3200" dirty="0"/>
              <a:t>/</a:t>
            </a:r>
            <a:r>
              <a:rPr lang="en-US" sz="3200" dirty="0" err="1"/>
              <a:t>ProjectHealthViz</a:t>
            </a:r>
            <a:endParaRPr lang="en-US" sz="3200" dirty="0"/>
          </a:p>
        </p:txBody>
      </p:sp>
      <p:pic>
        <p:nvPicPr>
          <p:cNvPr id="3" name="Picture 2" descr="Graphical user interface, timeline&#10;&#10;Description automatically generated with medium confidence">
            <a:extLst>
              <a:ext uri="{FF2B5EF4-FFF2-40B4-BE49-F238E27FC236}">
                <a16:creationId xmlns:a16="http://schemas.microsoft.com/office/drawing/2014/main" id="{6C7C91F6-8E95-AA43-9295-B6F5947AA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1726" y="4761667"/>
            <a:ext cx="14620547" cy="8304772"/>
          </a:xfrm>
          <a:prstGeom prst="rect">
            <a:avLst/>
          </a:prstGeom>
        </p:spPr>
      </p:pic>
    </p:spTree>
    <p:extLst>
      <p:ext uri="{BB962C8B-B14F-4D97-AF65-F5344CB8AC3E}">
        <p14:creationId xmlns:p14="http://schemas.microsoft.com/office/powerpoint/2010/main" val="2325105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Marks and Channels</a:t>
            </a:r>
            <a:endParaRPr dirty="0">
              <a:solidFill>
                <a:schemeClr val="bg1"/>
              </a:solidFill>
            </a:endParaRPr>
          </a:p>
        </p:txBody>
      </p:sp>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sp>
        <p:nvSpPr>
          <p:cNvPr id="4" name="TextBox 3">
            <a:extLst>
              <a:ext uri="{FF2B5EF4-FFF2-40B4-BE49-F238E27FC236}">
                <a16:creationId xmlns:a16="http://schemas.microsoft.com/office/drawing/2014/main" id="{58FC98A7-FAC2-074C-93A4-0DBEB0F02403}"/>
              </a:ext>
            </a:extLst>
          </p:cNvPr>
          <p:cNvSpPr txBox="1"/>
          <p:nvPr/>
        </p:nvSpPr>
        <p:spPr>
          <a:xfrm>
            <a:off x="16072132" y="9537700"/>
            <a:ext cx="70291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6000" dirty="0">
                <a:solidFill>
                  <a:schemeClr val="tx1"/>
                </a:solidFill>
              </a:rPr>
              <a:t>From </a:t>
            </a:r>
            <a:r>
              <a:rPr lang="en-US" sz="6000" dirty="0" err="1">
                <a:solidFill>
                  <a:schemeClr val="tx1"/>
                </a:solidFill>
              </a:rPr>
              <a:t>Munzner’s</a:t>
            </a:r>
            <a:r>
              <a:rPr lang="en-US" sz="6000" dirty="0">
                <a:solidFill>
                  <a:schemeClr val="tx1"/>
                </a:solidFill>
              </a:rPr>
              <a:t> book</a:t>
            </a:r>
            <a:endParaRPr kumimoji="0" lang="en-US" sz="56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951760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Marks and Channels</a:t>
            </a:r>
          </a:p>
        </p:txBody>
      </p:sp>
      <p:sp>
        <p:nvSpPr>
          <p:cNvPr id="10" name="Type = structural or mathematical interpretation of the data">
            <a:extLst>
              <a:ext uri="{FF2B5EF4-FFF2-40B4-BE49-F238E27FC236}">
                <a16:creationId xmlns:a16="http://schemas.microsoft.com/office/drawing/2014/main" id="{393D8219-F1C0-2249-91FE-75163AAFC966}"/>
              </a:ext>
            </a:extLst>
          </p:cNvPr>
          <p:cNvSpPr/>
          <p:nvPr/>
        </p:nvSpPr>
        <p:spPr>
          <a:xfrm>
            <a:off x="279401" y="3534033"/>
            <a:ext cx="23837900" cy="2133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cap="small" dirty="0">
                <a:solidFill>
                  <a:srgbClr val="FF4013"/>
                </a:solidFill>
                <a:latin typeface="Gill Sans"/>
              </a:rPr>
              <a:t>Marks and Channels</a:t>
            </a:r>
            <a:r>
              <a:rPr kumimoji="0" sz="6600" b="0" i="0" u="none" strike="noStrike" kern="0" cap="none" spc="0" normalizeH="0" baseline="0" noProof="0" dirty="0">
                <a:ln>
                  <a:noFill/>
                </a:ln>
                <a:solidFill>
                  <a:srgbClr val="000000"/>
                </a:solidFill>
                <a:effectLst/>
                <a:uLnTx/>
                <a:uFillTx/>
                <a:latin typeface="Gill Sans"/>
                <a:sym typeface="Gill Sans"/>
              </a:rPr>
              <a:t> = </a:t>
            </a:r>
            <a:r>
              <a:rPr kumimoji="0" lang="en-US" sz="6600" b="0" i="0" u="none" strike="noStrike" kern="0" cap="none" spc="0" normalizeH="0" baseline="0" noProof="0" dirty="0">
                <a:ln>
                  <a:noFill/>
                </a:ln>
                <a:solidFill>
                  <a:srgbClr val="000000"/>
                </a:solidFill>
                <a:effectLst/>
                <a:uLnTx/>
                <a:uFillTx/>
                <a:latin typeface="Gill Sans"/>
                <a:sym typeface="Gill Sans"/>
              </a:rPr>
              <a:t>basic visual primitives that make up visualizations</a:t>
            </a:r>
            <a:endParaRPr kumimoji="0" sz="6600" b="0" i="0" u="none" strike="noStrike" kern="0" cap="none" spc="0" normalizeH="0" baseline="0" noProof="0" dirty="0">
              <a:ln>
                <a:noFill/>
              </a:ln>
              <a:solidFill>
                <a:srgbClr val="000000"/>
              </a:solidFill>
              <a:effectLst/>
              <a:uLnTx/>
              <a:uFillTx/>
              <a:latin typeface="Gill Sans"/>
              <a:sym typeface="Gill Sans"/>
            </a:endParaRPr>
          </a:p>
        </p:txBody>
      </p:sp>
      <p:pic>
        <p:nvPicPr>
          <p:cNvPr id="7" name="Graphic 6" descr="Atom with solid fill">
            <a:extLst>
              <a:ext uri="{FF2B5EF4-FFF2-40B4-BE49-F238E27FC236}">
                <a16:creationId xmlns:a16="http://schemas.microsoft.com/office/drawing/2014/main" id="{B2F79A9F-2A6D-0842-BAE1-BC760B8E7B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1341" y="5667951"/>
            <a:ext cx="6651811" cy="6651811"/>
          </a:xfrm>
          <a:prstGeom prst="rect">
            <a:avLst/>
          </a:prstGeom>
        </p:spPr>
      </p:pic>
    </p:spTree>
    <p:extLst>
      <p:ext uri="{BB962C8B-B14F-4D97-AF65-F5344CB8AC3E}">
        <p14:creationId xmlns:p14="http://schemas.microsoft.com/office/powerpoint/2010/main" val="1624347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Marks and Channels</a:t>
            </a:r>
          </a:p>
        </p:txBody>
      </p:sp>
      <p:sp>
        <p:nvSpPr>
          <p:cNvPr id="10" name="Type = structural or mathematical interpretation of the data">
            <a:extLst>
              <a:ext uri="{FF2B5EF4-FFF2-40B4-BE49-F238E27FC236}">
                <a16:creationId xmlns:a16="http://schemas.microsoft.com/office/drawing/2014/main" id="{393D8219-F1C0-2249-91FE-75163AAFC966}"/>
              </a:ext>
            </a:extLst>
          </p:cNvPr>
          <p:cNvSpPr/>
          <p:nvPr/>
        </p:nvSpPr>
        <p:spPr>
          <a:xfrm>
            <a:off x="279401" y="3534033"/>
            <a:ext cx="23837900" cy="2133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cap="small" dirty="0">
                <a:solidFill>
                  <a:srgbClr val="FF4013"/>
                </a:solidFill>
                <a:latin typeface="Gill Sans"/>
              </a:rPr>
              <a:t>Marks and Channels</a:t>
            </a:r>
            <a:r>
              <a:rPr kumimoji="0" sz="6600" b="0" i="0" u="none" strike="noStrike" kern="0" cap="none" spc="0" normalizeH="0" baseline="0" noProof="0" dirty="0">
                <a:ln>
                  <a:noFill/>
                </a:ln>
                <a:solidFill>
                  <a:srgbClr val="000000"/>
                </a:solidFill>
                <a:effectLst/>
                <a:uLnTx/>
                <a:uFillTx/>
                <a:latin typeface="Gill Sans"/>
                <a:sym typeface="Gill Sans"/>
              </a:rPr>
              <a:t> = </a:t>
            </a:r>
            <a:r>
              <a:rPr kumimoji="0" lang="en-US" sz="6600" b="0" i="0" u="none" strike="noStrike" kern="0" cap="none" spc="0" normalizeH="0" baseline="0" noProof="0" dirty="0">
                <a:ln>
                  <a:noFill/>
                </a:ln>
                <a:solidFill>
                  <a:srgbClr val="000000"/>
                </a:solidFill>
                <a:effectLst/>
                <a:uLnTx/>
                <a:uFillTx/>
                <a:latin typeface="Gill Sans"/>
                <a:sym typeface="Gill Sans"/>
              </a:rPr>
              <a:t>basic visual primitives that make up visualizations</a:t>
            </a:r>
            <a:endParaRPr kumimoji="0" sz="6600" b="0" i="0" u="none" strike="noStrike" kern="0" cap="none" spc="0" normalizeH="0" baseline="0" noProof="0" dirty="0">
              <a:ln>
                <a:noFill/>
              </a:ln>
              <a:solidFill>
                <a:srgbClr val="000000"/>
              </a:solidFill>
              <a:effectLst/>
              <a:uLnTx/>
              <a:uFillTx/>
              <a:latin typeface="Gill Sans"/>
              <a:sym typeface="Gill Sans"/>
            </a:endParaRPr>
          </a:p>
        </p:txBody>
      </p:sp>
      <p:sp>
        <p:nvSpPr>
          <p:cNvPr id="11" name="Type = structural or mathematical interpretation of the data">
            <a:extLst>
              <a:ext uri="{FF2B5EF4-FFF2-40B4-BE49-F238E27FC236}">
                <a16:creationId xmlns:a16="http://schemas.microsoft.com/office/drawing/2014/main" id="{9A579E39-9B56-D146-ABC9-756150E3168B}"/>
              </a:ext>
            </a:extLst>
          </p:cNvPr>
          <p:cNvSpPr/>
          <p:nvPr/>
        </p:nvSpPr>
        <p:spPr>
          <a:xfrm>
            <a:off x="266699" y="6237702"/>
            <a:ext cx="11456495" cy="3149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algn="l">
              <a:defRPr sz="7200"/>
            </a:pPr>
            <a:r>
              <a:rPr lang="en-US" sz="6600" cap="small" dirty="0">
                <a:solidFill>
                  <a:srgbClr val="FF4013"/>
                </a:solidFill>
              </a:rPr>
              <a:t>Mark</a:t>
            </a:r>
            <a:r>
              <a:rPr lang="en-US" sz="6600" dirty="0"/>
              <a:t> = basic graphical element in an image</a:t>
            </a:r>
          </a:p>
          <a:p>
            <a:pPr algn="l">
              <a:defRPr sz="7200"/>
            </a:pPr>
            <a:endParaRPr lang="en-US" sz="6600" dirty="0"/>
          </a:p>
        </p:txBody>
      </p:sp>
      <p:sp>
        <p:nvSpPr>
          <p:cNvPr id="12" name="Type = structural or mathematical interpretation of the data">
            <a:extLst>
              <a:ext uri="{FF2B5EF4-FFF2-40B4-BE49-F238E27FC236}">
                <a16:creationId xmlns:a16="http://schemas.microsoft.com/office/drawing/2014/main" id="{2683E115-BE23-EB44-B81C-8F6B9C641B9B}"/>
              </a:ext>
            </a:extLst>
          </p:cNvPr>
          <p:cNvSpPr/>
          <p:nvPr/>
        </p:nvSpPr>
        <p:spPr>
          <a:xfrm>
            <a:off x="266699" y="9957033"/>
            <a:ext cx="11462846" cy="2133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algn="l">
              <a:defRPr sz="7200"/>
            </a:pPr>
            <a:r>
              <a:rPr lang="en-US" sz="6600" cap="small" dirty="0">
                <a:solidFill>
                  <a:srgbClr val="FF4013"/>
                </a:solidFill>
              </a:rPr>
              <a:t>Channels</a:t>
            </a:r>
            <a:r>
              <a:rPr lang="en-US" sz="6600" dirty="0"/>
              <a:t> = ways to control the appearance of marks</a:t>
            </a:r>
          </a:p>
        </p:txBody>
      </p:sp>
      <p:pic>
        <p:nvPicPr>
          <p:cNvPr id="7" name="Graphic 6" descr="Atom with solid fill">
            <a:extLst>
              <a:ext uri="{FF2B5EF4-FFF2-40B4-BE49-F238E27FC236}">
                <a16:creationId xmlns:a16="http://schemas.microsoft.com/office/drawing/2014/main" id="{127AC4DF-9434-F841-B4EC-6DF3322B86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79079" y="5667951"/>
            <a:ext cx="6651811" cy="6651811"/>
          </a:xfrm>
          <a:prstGeom prst="rect">
            <a:avLst/>
          </a:prstGeom>
        </p:spPr>
      </p:pic>
    </p:spTree>
    <p:extLst>
      <p:ext uri="{BB962C8B-B14F-4D97-AF65-F5344CB8AC3E}">
        <p14:creationId xmlns:p14="http://schemas.microsoft.com/office/powerpoint/2010/main" val="108089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Marks</a:t>
            </a:r>
          </a:p>
        </p:txBody>
      </p:sp>
      <p:sp>
        <p:nvSpPr>
          <p:cNvPr id="10" name="Type = structural or mathematical interpretation of the data">
            <a:extLst>
              <a:ext uri="{FF2B5EF4-FFF2-40B4-BE49-F238E27FC236}">
                <a16:creationId xmlns:a16="http://schemas.microsoft.com/office/drawing/2014/main" id="{393D8219-F1C0-2249-91FE-75163AAFC966}"/>
              </a:ext>
            </a:extLst>
          </p:cNvPr>
          <p:cNvSpPr/>
          <p:nvPr/>
        </p:nvSpPr>
        <p:spPr>
          <a:xfrm>
            <a:off x="279401" y="3534033"/>
            <a:ext cx="23837900" cy="2133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algn="l">
              <a:defRPr sz="7200"/>
            </a:pPr>
            <a:r>
              <a:rPr lang="en-US" sz="6600" cap="small" dirty="0">
                <a:solidFill>
                  <a:srgbClr val="FF4013"/>
                </a:solidFill>
              </a:rPr>
              <a:t>Mark</a:t>
            </a:r>
            <a:r>
              <a:rPr lang="en-US" sz="6600" dirty="0"/>
              <a:t> = basic graphical element in an image</a:t>
            </a:r>
          </a:p>
          <a:p>
            <a:pPr algn="l">
              <a:defRPr sz="7200"/>
            </a:pPr>
            <a:endParaRPr lang="en-US" sz="6600" dirty="0"/>
          </a:p>
        </p:txBody>
      </p:sp>
      <p:pic>
        <p:nvPicPr>
          <p:cNvPr id="3" name="Picture 2" descr="A picture containing hanger&#10;&#10;Description automatically generated">
            <a:extLst>
              <a:ext uri="{FF2B5EF4-FFF2-40B4-BE49-F238E27FC236}">
                <a16:creationId xmlns:a16="http://schemas.microsoft.com/office/drawing/2014/main" id="{81ABCA24-A4D8-1746-9ACE-E74E440BF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742" y="6286500"/>
            <a:ext cx="18466700" cy="3941064"/>
          </a:xfrm>
          <a:prstGeom prst="rect">
            <a:avLst/>
          </a:prstGeom>
        </p:spPr>
      </p:pic>
      <p:sp>
        <p:nvSpPr>
          <p:cNvPr id="4" name="TextBox 3">
            <a:extLst>
              <a:ext uri="{FF2B5EF4-FFF2-40B4-BE49-F238E27FC236}">
                <a16:creationId xmlns:a16="http://schemas.microsoft.com/office/drawing/2014/main" id="{8012167F-2EC3-E548-BC8C-67335E2F39E2}"/>
              </a:ext>
            </a:extLst>
          </p:cNvPr>
          <p:cNvSpPr txBox="1"/>
          <p:nvPr/>
        </p:nvSpPr>
        <p:spPr>
          <a:xfrm>
            <a:off x="3257558" y="9745380"/>
            <a:ext cx="199253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b="1" dirty="0">
                <a:sym typeface="Wingdings" pitchFamily="2" charset="2"/>
              </a:rPr>
              <a:t> </a:t>
            </a:r>
            <a:r>
              <a:rPr lang="en-US" b="1" dirty="0"/>
              <a:t>0</a:t>
            </a:r>
            <a:r>
              <a:rPr kumimoji="0" lang="en-US" sz="5600" b="1" i="0" u="none" strike="noStrike" cap="none" spc="0" normalizeH="0" baseline="0" dirty="0">
                <a:ln>
                  <a:noFill/>
                </a:ln>
                <a:solidFill>
                  <a:srgbClr val="000000"/>
                </a:solidFill>
                <a:effectLst/>
                <a:uFillTx/>
                <a:latin typeface="+mj-lt"/>
                <a:ea typeface="+mj-ea"/>
                <a:cs typeface="+mj-cs"/>
                <a:sym typeface="Gill Sans"/>
              </a:rPr>
              <a:t>D</a:t>
            </a:r>
          </a:p>
        </p:txBody>
      </p:sp>
      <p:sp>
        <p:nvSpPr>
          <p:cNvPr id="11" name="TextBox 10">
            <a:extLst>
              <a:ext uri="{FF2B5EF4-FFF2-40B4-BE49-F238E27FC236}">
                <a16:creationId xmlns:a16="http://schemas.microsoft.com/office/drawing/2014/main" id="{68953CD2-DD32-7740-8829-C6041DAF8A94}"/>
              </a:ext>
            </a:extLst>
          </p:cNvPr>
          <p:cNvSpPr txBox="1"/>
          <p:nvPr/>
        </p:nvSpPr>
        <p:spPr>
          <a:xfrm>
            <a:off x="8914280" y="9745380"/>
            <a:ext cx="4828246"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b="1" dirty="0">
                <a:sym typeface="Wingdings" pitchFamily="2" charset="2"/>
              </a:rPr>
              <a:t> </a:t>
            </a:r>
            <a:r>
              <a:rPr lang="en-US" b="1" dirty="0"/>
              <a:t>1</a:t>
            </a:r>
            <a:r>
              <a:rPr kumimoji="0" lang="en-US" sz="5600" b="1" i="0" u="none" strike="noStrike" cap="none" spc="0" normalizeH="0" baseline="0" dirty="0">
                <a:ln>
                  <a:noFill/>
                </a:ln>
                <a:solidFill>
                  <a:srgbClr val="000000"/>
                </a:solidFill>
                <a:effectLst/>
                <a:uFillTx/>
                <a:latin typeface="+mj-lt"/>
                <a:ea typeface="+mj-ea"/>
                <a:cs typeface="+mj-cs"/>
                <a:sym typeface="Gill Sans"/>
              </a:rPr>
              <a:t>D (length)</a:t>
            </a:r>
          </a:p>
        </p:txBody>
      </p:sp>
      <p:sp>
        <p:nvSpPr>
          <p:cNvPr id="13" name="TextBox 12">
            <a:extLst>
              <a:ext uri="{FF2B5EF4-FFF2-40B4-BE49-F238E27FC236}">
                <a16:creationId xmlns:a16="http://schemas.microsoft.com/office/drawing/2014/main" id="{7384BDCA-A768-9140-A977-2E662E67E019}"/>
              </a:ext>
            </a:extLst>
          </p:cNvPr>
          <p:cNvSpPr txBox="1"/>
          <p:nvPr/>
        </p:nvSpPr>
        <p:spPr>
          <a:xfrm>
            <a:off x="15975477" y="9745379"/>
            <a:ext cx="7194277"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b="1" dirty="0">
                <a:sym typeface="Wingdings" pitchFamily="2" charset="2"/>
              </a:rPr>
              <a:t> 2</a:t>
            </a:r>
            <a:r>
              <a:rPr kumimoji="0" lang="en-US" sz="5600" b="1" i="0" u="none" strike="noStrike" cap="none" spc="0" normalizeH="0" baseline="0" dirty="0">
                <a:ln>
                  <a:noFill/>
                </a:ln>
                <a:solidFill>
                  <a:srgbClr val="000000"/>
                </a:solidFill>
                <a:effectLst/>
                <a:uFillTx/>
                <a:latin typeface="+mj-lt"/>
                <a:ea typeface="+mj-ea"/>
                <a:cs typeface="+mj-cs"/>
                <a:sym typeface="Gill Sans"/>
              </a:rPr>
              <a:t>D (height, width)</a:t>
            </a:r>
          </a:p>
        </p:txBody>
      </p:sp>
    </p:spTree>
    <p:extLst>
      <p:ext uri="{BB962C8B-B14F-4D97-AF65-F5344CB8AC3E}">
        <p14:creationId xmlns:p14="http://schemas.microsoft.com/office/powerpoint/2010/main" val="678542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Channels</a:t>
            </a:r>
          </a:p>
        </p:txBody>
      </p:sp>
      <p:sp>
        <p:nvSpPr>
          <p:cNvPr id="10" name="Type = structural or mathematical interpretation of the data">
            <a:extLst>
              <a:ext uri="{FF2B5EF4-FFF2-40B4-BE49-F238E27FC236}">
                <a16:creationId xmlns:a16="http://schemas.microsoft.com/office/drawing/2014/main" id="{393D8219-F1C0-2249-91FE-75163AAFC966}"/>
              </a:ext>
            </a:extLst>
          </p:cNvPr>
          <p:cNvSpPr/>
          <p:nvPr/>
        </p:nvSpPr>
        <p:spPr>
          <a:xfrm>
            <a:off x="279401" y="3534033"/>
            <a:ext cx="23837900" cy="3149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algn="l">
              <a:defRPr sz="7200"/>
            </a:pPr>
            <a:r>
              <a:rPr lang="en-US" sz="6600" cap="small" dirty="0">
                <a:solidFill>
                  <a:srgbClr val="FF4013"/>
                </a:solidFill>
              </a:rPr>
              <a:t>Channel</a:t>
            </a:r>
            <a:r>
              <a:rPr lang="en-US" sz="6600" dirty="0"/>
              <a:t> = way to control the appearance of marks (independent of dimensions)</a:t>
            </a:r>
          </a:p>
          <a:p>
            <a:pPr algn="l">
              <a:defRPr sz="7200"/>
            </a:pPr>
            <a:endParaRPr lang="en-US" sz="6600" dirty="0"/>
          </a:p>
        </p:txBody>
      </p:sp>
      <p:pic>
        <p:nvPicPr>
          <p:cNvPr id="5" name="Picture 4" descr="Application&#10;&#10;Description automatically generated with medium confidence">
            <a:extLst>
              <a:ext uri="{FF2B5EF4-FFF2-40B4-BE49-F238E27FC236}">
                <a16:creationId xmlns:a16="http://schemas.microsoft.com/office/drawing/2014/main" id="{92F48CCE-F6B4-D64E-8BB5-D2C42950C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1" y="5108823"/>
            <a:ext cx="12091402" cy="8430702"/>
          </a:xfrm>
          <a:prstGeom prst="rect">
            <a:avLst/>
          </a:prstGeom>
        </p:spPr>
      </p:pic>
    </p:spTree>
    <p:extLst>
      <p:ext uri="{BB962C8B-B14F-4D97-AF65-F5344CB8AC3E}">
        <p14:creationId xmlns:p14="http://schemas.microsoft.com/office/powerpoint/2010/main" val="3776978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graphicFrame>
        <p:nvGraphicFramePr>
          <p:cNvPr id="8" name="Diagram 7">
            <a:extLst>
              <a:ext uri="{FF2B5EF4-FFF2-40B4-BE49-F238E27FC236}">
                <a16:creationId xmlns:a16="http://schemas.microsoft.com/office/drawing/2014/main" id="{7128C548-95C2-5548-A74E-769E3755A3A4}"/>
              </a:ext>
            </a:extLst>
          </p:cNvPr>
          <p:cNvGraphicFramePr/>
          <p:nvPr>
            <p:extLst>
              <p:ext uri="{D42A27DB-BD31-4B8C-83A1-F6EECF244321}">
                <p14:modId xmlns:p14="http://schemas.microsoft.com/office/powerpoint/2010/main" val="3678159830"/>
              </p:ext>
            </p:extLst>
          </p:nvPr>
        </p:nvGraphicFramePr>
        <p:xfrm>
          <a:off x="4349531" y="3604026"/>
          <a:ext cx="14991256" cy="9921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8316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graphicFrame>
        <p:nvGraphicFramePr>
          <p:cNvPr id="2" name="Diagram 1">
            <a:extLst>
              <a:ext uri="{FF2B5EF4-FFF2-40B4-BE49-F238E27FC236}">
                <a16:creationId xmlns:a16="http://schemas.microsoft.com/office/drawing/2014/main" id="{6665B5B3-FF98-D74F-AE0C-05FF8D5399A1}"/>
              </a:ext>
            </a:extLst>
          </p:cNvPr>
          <p:cNvGraphicFramePr/>
          <p:nvPr>
            <p:extLst>
              <p:ext uri="{D42A27DB-BD31-4B8C-83A1-F6EECF244321}">
                <p14:modId xmlns:p14="http://schemas.microsoft.com/office/powerpoint/2010/main" val="1385193128"/>
              </p:ext>
            </p:extLst>
          </p:nvPr>
        </p:nvGraphicFramePr>
        <p:xfrm>
          <a:off x="4349531" y="3604026"/>
          <a:ext cx="14991256" cy="9921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Chart, line chart&#10;&#10;Description automatically generated">
            <a:extLst>
              <a:ext uri="{FF2B5EF4-FFF2-40B4-BE49-F238E27FC236}">
                <a16:creationId xmlns:a16="http://schemas.microsoft.com/office/drawing/2014/main" id="{8A1625AF-0B9E-6345-8B13-D15F9C9F92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45159" y="6858000"/>
            <a:ext cx="5956553" cy="3389586"/>
          </a:xfrm>
          <a:prstGeom prst="rect">
            <a:avLst/>
          </a:prstGeom>
        </p:spPr>
      </p:pic>
      <p:cxnSp>
        <p:nvCxnSpPr>
          <p:cNvPr id="4" name="Straight Connector 3">
            <a:extLst>
              <a:ext uri="{FF2B5EF4-FFF2-40B4-BE49-F238E27FC236}">
                <a16:creationId xmlns:a16="http://schemas.microsoft.com/office/drawing/2014/main" id="{12E89A02-BD79-AA4B-A2A4-1296D9CBD37F}"/>
              </a:ext>
            </a:extLst>
          </p:cNvPr>
          <p:cNvCxnSpPr/>
          <p:nvPr/>
        </p:nvCxnSpPr>
        <p:spPr>
          <a:xfrm flipV="1">
            <a:off x="5864773" y="5108028"/>
            <a:ext cx="2490951" cy="504496"/>
          </a:xfrm>
          <a:prstGeom prst="line">
            <a:avLst/>
          </a:prstGeom>
          <a:noFill/>
          <a:ln w="76200" cap="flat">
            <a:solidFill>
              <a:schemeClr val="bg1">
                <a:alpha val="75000"/>
              </a:schemeClr>
            </a:solidFill>
            <a:prstDash val="solid"/>
            <a:miter lim="400000"/>
          </a:ln>
          <a:effectLst/>
          <a:sp3d/>
        </p:spPr>
        <p:style>
          <a:lnRef idx="0">
            <a:scrgbClr r="0" g="0" b="0"/>
          </a:lnRef>
          <a:fillRef idx="0">
            <a:scrgbClr r="0" g="0" b="0"/>
          </a:fillRef>
          <a:effectRef idx="0">
            <a:scrgbClr r="0" g="0" b="0"/>
          </a:effectRef>
          <a:fontRef idx="none"/>
        </p:style>
      </p:cxnSp>
      <p:sp>
        <p:nvSpPr>
          <p:cNvPr id="6" name="Explosion 1 5">
            <a:extLst>
              <a:ext uri="{FF2B5EF4-FFF2-40B4-BE49-F238E27FC236}">
                <a16:creationId xmlns:a16="http://schemas.microsoft.com/office/drawing/2014/main" id="{05D3A846-4CAC-2D47-BA92-FCEEF6ECF95E}"/>
              </a:ext>
            </a:extLst>
          </p:cNvPr>
          <p:cNvSpPr/>
          <p:nvPr/>
        </p:nvSpPr>
        <p:spPr>
          <a:xfrm>
            <a:off x="5927836" y="10736317"/>
            <a:ext cx="1150882" cy="1119352"/>
          </a:xfrm>
          <a:prstGeom prst="irregularSeal1">
            <a:avLst/>
          </a:prstGeom>
          <a:solidFill>
            <a:srgbClr val="FF93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Explosion 1 10">
            <a:extLst>
              <a:ext uri="{FF2B5EF4-FFF2-40B4-BE49-F238E27FC236}">
                <a16:creationId xmlns:a16="http://schemas.microsoft.com/office/drawing/2014/main" id="{5B60DF0C-AC46-274B-9B58-7C3DA1BFF5ED}"/>
              </a:ext>
            </a:extLst>
          </p:cNvPr>
          <p:cNvSpPr/>
          <p:nvPr/>
        </p:nvSpPr>
        <p:spPr>
          <a:xfrm>
            <a:off x="7173310" y="10273862"/>
            <a:ext cx="1150882" cy="1119352"/>
          </a:xfrm>
          <a:prstGeom prst="irregularSeal1">
            <a:avLst/>
          </a:prstGeom>
          <a:solidFill>
            <a:srgbClr val="04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13" name="Graphic 12" descr="Compass outline">
            <a:extLst>
              <a:ext uri="{FF2B5EF4-FFF2-40B4-BE49-F238E27FC236}">
                <a16:creationId xmlns:a16="http://schemas.microsoft.com/office/drawing/2014/main" id="{DECBD75C-65A7-A64F-84B1-9DC88A5AEF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71879" y="11460217"/>
            <a:ext cx="1608083" cy="1608083"/>
          </a:xfrm>
          <a:prstGeom prst="rect">
            <a:avLst/>
          </a:prstGeom>
        </p:spPr>
      </p:pic>
      <p:sp>
        <p:nvSpPr>
          <p:cNvPr id="16" name="TextBox 15">
            <a:extLst>
              <a:ext uri="{FF2B5EF4-FFF2-40B4-BE49-F238E27FC236}">
                <a16:creationId xmlns:a16="http://schemas.microsoft.com/office/drawing/2014/main" id="{B412A0D7-88F4-2544-AD05-780C2F8E4FB0}"/>
              </a:ext>
            </a:extLst>
          </p:cNvPr>
          <p:cNvSpPr txBox="1"/>
          <p:nvPr/>
        </p:nvSpPr>
        <p:spPr>
          <a:xfrm>
            <a:off x="-1751724" y="4030789"/>
            <a:ext cx="12202510"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r>
              <a:rPr lang="en-US" b="1" dirty="0"/>
              <a:t>Mark</a:t>
            </a:r>
          </a:p>
        </p:txBody>
      </p:sp>
      <p:sp>
        <p:nvSpPr>
          <p:cNvPr id="17" name="TextBox 16">
            <a:extLst>
              <a:ext uri="{FF2B5EF4-FFF2-40B4-BE49-F238E27FC236}">
                <a16:creationId xmlns:a16="http://schemas.microsoft.com/office/drawing/2014/main" id="{99161166-B1D0-6148-8586-088059922C61}"/>
              </a:ext>
            </a:extLst>
          </p:cNvPr>
          <p:cNvSpPr txBox="1"/>
          <p:nvPr/>
        </p:nvSpPr>
        <p:spPr>
          <a:xfrm>
            <a:off x="-2161627" y="12353814"/>
            <a:ext cx="12202510"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r>
              <a:rPr lang="en-US" b="1" dirty="0"/>
              <a:t>Channels</a:t>
            </a:r>
          </a:p>
        </p:txBody>
      </p:sp>
      <p:sp>
        <p:nvSpPr>
          <p:cNvPr id="18" name="TextBox 17">
            <a:extLst>
              <a:ext uri="{FF2B5EF4-FFF2-40B4-BE49-F238E27FC236}">
                <a16:creationId xmlns:a16="http://schemas.microsoft.com/office/drawing/2014/main" id="{ED1CB9DC-0D2A-C94C-9EB3-4FA53AD109CF}"/>
              </a:ext>
            </a:extLst>
          </p:cNvPr>
          <p:cNvSpPr txBox="1"/>
          <p:nvPr/>
        </p:nvSpPr>
        <p:spPr>
          <a:xfrm>
            <a:off x="15170276" y="7656822"/>
            <a:ext cx="12202510" cy="1815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r>
              <a:rPr lang="en-US" b="1" dirty="0"/>
              <a:t>Visual Encoding </a:t>
            </a:r>
          </a:p>
          <a:p>
            <a:pPr lvl="0"/>
            <a:r>
              <a:rPr lang="en-US" b="1" dirty="0"/>
              <a:t>(Line chart)</a:t>
            </a:r>
          </a:p>
        </p:txBody>
      </p:sp>
    </p:spTree>
    <p:extLst>
      <p:ext uri="{BB962C8B-B14F-4D97-AF65-F5344CB8AC3E}">
        <p14:creationId xmlns:p14="http://schemas.microsoft.com/office/powerpoint/2010/main" val="1302244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graphicFrame>
        <p:nvGraphicFramePr>
          <p:cNvPr id="2" name="Diagram 1">
            <a:extLst>
              <a:ext uri="{FF2B5EF4-FFF2-40B4-BE49-F238E27FC236}">
                <a16:creationId xmlns:a16="http://schemas.microsoft.com/office/drawing/2014/main" id="{6665B5B3-FF98-D74F-AE0C-05FF8D5399A1}"/>
              </a:ext>
            </a:extLst>
          </p:cNvPr>
          <p:cNvGraphicFramePr/>
          <p:nvPr/>
        </p:nvGraphicFramePr>
        <p:xfrm>
          <a:off x="4349531" y="3604026"/>
          <a:ext cx="14991256" cy="9921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Chart, line chart&#10;&#10;Description automatically generated">
            <a:extLst>
              <a:ext uri="{FF2B5EF4-FFF2-40B4-BE49-F238E27FC236}">
                <a16:creationId xmlns:a16="http://schemas.microsoft.com/office/drawing/2014/main" id="{8A1625AF-0B9E-6345-8B13-D15F9C9F92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45159" y="6858000"/>
            <a:ext cx="5956553" cy="3389586"/>
          </a:xfrm>
          <a:prstGeom prst="rect">
            <a:avLst/>
          </a:prstGeom>
        </p:spPr>
      </p:pic>
      <p:cxnSp>
        <p:nvCxnSpPr>
          <p:cNvPr id="4" name="Straight Connector 3">
            <a:extLst>
              <a:ext uri="{FF2B5EF4-FFF2-40B4-BE49-F238E27FC236}">
                <a16:creationId xmlns:a16="http://schemas.microsoft.com/office/drawing/2014/main" id="{12E89A02-BD79-AA4B-A2A4-1296D9CBD37F}"/>
              </a:ext>
            </a:extLst>
          </p:cNvPr>
          <p:cNvCxnSpPr/>
          <p:nvPr/>
        </p:nvCxnSpPr>
        <p:spPr>
          <a:xfrm flipV="1">
            <a:off x="5864773" y="5108028"/>
            <a:ext cx="2490951" cy="504496"/>
          </a:xfrm>
          <a:prstGeom prst="line">
            <a:avLst/>
          </a:prstGeom>
          <a:noFill/>
          <a:ln w="76200" cap="flat">
            <a:solidFill>
              <a:schemeClr val="bg1">
                <a:alpha val="75000"/>
              </a:schemeClr>
            </a:solidFill>
            <a:prstDash val="solid"/>
            <a:miter lim="400000"/>
          </a:ln>
          <a:effectLst/>
          <a:sp3d/>
        </p:spPr>
        <p:style>
          <a:lnRef idx="0">
            <a:scrgbClr r="0" g="0" b="0"/>
          </a:lnRef>
          <a:fillRef idx="0">
            <a:scrgbClr r="0" g="0" b="0"/>
          </a:fillRef>
          <a:effectRef idx="0">
            <a:scrgbClr r="0" g="0" b="0"/>
          </a:effectRef>
          <a:fontRef idx="none"/>
        </p:style>
      </p:cxnSp>
      <p:sp>
        <p:nvSpPr>
          <p:cNvPr id="6" name="Explosion 1 5">
            <a:extLst>
              <a:ext uri="{FF2B5EF4-FFF2-40B4-BE49-F238E27FC236}">
                <a16:creationId xmlns:a16="http://schemas.microsoft.com/office/drawing/2014/main" id="{05D3A846-4CAC-2D47-BA92-FCEEF6ECF95E}"/>
              </a:ext>
            </a:extLst>
          </p:cNvPr>
          <p:cNvSpPr/>
          <p:nvPr/>
        </p:nvSpPr>
        <p:spPr>
          <a:xfrm>
            <a:off x="5927836" y="10736317"/>
            <a:ext cx="1150882" cy="1119352"/>
          </a:xfrm>
          <a:prstGeom prst="irregularSeal1">
            <a:avLst/>
          </a:prstGeom>
          <a:solidFill>
            <a:srgbClr val="FF93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Explosion 1 10">
            <a:extLst>
              <a:ext uri="{FF2B5EF4-FFF2-40B4-BE49-F238E27FC236}">
                <a16:creationId xmlns:a16="http://schemas.microsoft.com/office/drawing/2014/main" id="{5B60DF0C-AC46-274B-9B58-7C3DA1BFF5ED}"/>
              </a:ext>
            </a:extLst>
          </p:cNvPr>
          <p:cNvSpPr/>
          <p:nvPr/>
        </p:nvSpPr>
        <p:spPr>
          <a:xfrm>
            <a:off x="7173310" y="10273862"/>
            <a:ext cx="1150882" cy="1119352"/>
          </a:xfrm>
          <a:prstGeom prst="irregularSeal1">
            <a:avLst/>
          </a:prstGeom>
          <a:solidFill>
            <a:srgbClr val="0432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13" name="Graphic 12" descr="Compass outline">
            <a:extLst>
              <a:ext uri="{FF2B5EF4-FFF2-40B4-BE49-F238E27FC236}">
                <a16:creationId xmlns:a16="http://schemas.microsoft.com/office/drawing/2014/main" id="{DECBD75C-65A7-A64F-84B1-9DC88A5AEF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71879" y="11460217"/>
            <a:ext cx="1608083" cy="1608083"/>
          </a:xfrm>
          <a:prstGeom prst="rect">
            <a:avLst/>
          </a:prstGeom>
        </p:spPr>
      </p:pic>
      <p:sp>
        <p:nvSpPr>
          <p:cNvPr id="16" name="TextBox 15">
            <a:extLst>
              <a:ext uri="{FF2B5EF4-FFF2-40B4-BE49-F238E27FC236}">
                <a16:creationId xmlns:a16="http://schemas.microsoft.com/office/drawing/2014/main" id="{B412A0D7-88F4-2544-AD05-780C2F8E4FB0}"/>
              </a:ext>
            </a:extLst>
          </p:cNvPr>
          <p:cNvSpPr txBox="1"/>
          <p:nvPr/>
        </p:nvSpPr>
        <p:spPr>
          <a:xfrm>
            <a:off x="-1751724" y="4030789"/>
            <a:ext cx="12202510"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r>
              <a:rPr lang="en-US" b="1" dirty="0"/>
              <a:t>Mark</a:t>
            </a:r>
          </a:p>
        </p:txBody>
      </p:sp>
      <p:sp>
        <p:nvSpPr>
          <p:cNvPr id="17" name="TextBox 16">
            <a:extLst>
              <a:ext uri="{FF2B5EF4-FFF2-40B4-BE49-F238E27FC236}">
                <a16:creationId xmlns:a16="http://schemas.microsoft.com/office/drawing/2014/main" id="{99161166-B1D0-6148-8586-088059922C61}"/>
              </a:ext>
            </a:extLst>
          </p:cNvPr>
          <p:cNvSpPr txBox="1"/>
          <p:nvPr/>
        </p:nvSpPr>
        <p:spPr>
          <a:xfrm>
            <a:off x="-2161627" y="12353814"/>
            <a:ext cx="12202510"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r>
              <a:rPr lang="en-US" b="1" dirty="0"/>
              <a:t>Channels</a:t>
            </a:r>
          </a:p>
        </p:txBody>
      </p:sp>
      <p:sp>
        <p:nvSpPr>
          <p:cNvPr id="18" name="TextBox 17">
            <a:extLst>
              <a:ext uri="{FF2B5EF4-FFF2-40B4-BE49-F238E27FC236}">
                <a16:creationId xmlns:a16="http://schemas.microsoft.com/office/drawing/2014/main" id="{ED1CB9DC-0D2A-C94C-9EB3-4FA53AD109CF}"/>
              </a:ext>
            </a:extLst>
          </p:cNvPr>
          <p:cNvSpPr txBox="1"/>
          <p:nvPr/>
        </p:nvSpPr>
        <p:spPr>
          <a:xfrm>
            <a:off x="15170276" y="7656822"/>
            <a:ext cx="12202510" cy="1815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lvl="0"/>
            <a:r>
              <a:rPr lang="en-US" b="1" dirty="0"/>
              <a:t>Visual Encoding </a:t>
            </a:r>
          </a:p>
          <a:p>
            <a:pPr lvl="0"/>
            <a:r>
              <a:rPr lang="en-US" b="1" dirty="0"/>
              <a:t>(Line chart)</a:t>
            </a:r>
          </a:p>
        </p:txBody>
      </p:sp>
      <p:sp>
        <p:nvSpPr>
          <p:cNvPr id="10" name="Rectangle 9">
            <a:extLst>
              <a:ext uri="{FF2B5EF4-FFF2-40B4-BE49-F238E27FC236}">
                <a16:creationId xmlns:a16="http://schemas.microsoft.com/office/drawing/2014/main" id="{04A98F10-5F67-1E29-9B5D-CBC25798E0CA}"/>
              </a:ext>
            </a:extLst>
          </p:cNvPr>
          <p:cNvSpPr/>
          <p:nvPr/>
        </p:nvSpPr>
        <p:spPr>
          <a:xfrm>
            <a:off x="1524000" y="3508703"/>
            <a:ext cx="22593300" cy="10058400"/>
          </a:xfrm>
          <a:prstGeom prst="rect">
            <a:avLst/>
          </a:prstGeom>
          <a:solidFill>
            <a:schemeClr val="bg1">
              <a:alpha val="74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8" name="TextBox 7">
            <a:extLst>
              <a:ext uri="{FF2B5EF4-FFF2-40B4-BE49-F238E27FC236}">
                <a16:creationId xmlns:a16="http://schemas.microsoft.com/office/drawing/2014/main" id="{94508473-DFE8-F3DC-5D4E-F73A84336BD1}"/>
              </a:ext>
            </a:extLst>
          </p:cNvPr>
          <p:cNvSpPr txBox="1"/>
          <p:nvPr/>
        </p:nvSpPr>
        <p:spPr>
          <a:xfrm>
            <a:off x="2980267" y="6552798"/>
            <a:ext cx="19304000" cy="3057247"/>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000000"/>
                </a:solidFill>
                <a:effectLst/>
                <a:uFillTx/>
                <a:latin typeface="+mj-lt"/>
                <a:ea typeface="+mj-ea"/>
                <a:cs typeface="+mj-cs"/>
                <a:sym typeface="Gill Sans"/>
              </a:rPr>
              <a:t>We can decompose any visualization into marks and channels</a:t>
            </a:r>
          </a:p>
        </p:txBody>
      </p:sp>
    </p:spTree>
    <p:extLst>
      <p:ext uri="{BB962C8B-B14F-4D97-AF65-F5344CB8AC3E}">
        <p14:creationId xmlns:p14="http://schemas.microsoft.com/office/powerpoint/2010/main" val="1476085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lang="en-US" dirty="0"/>
              <a:t>Reviewed task abstraction </a:t>
            </a:r>
          </a:p>
          <a:p>
            <a:pPr marL="685800" indent="-685800" algn="l">
              <a:buFont typeface="Arial" panose="020B0604020202020204" pitchFamily="34" charset="0"/>
              <a:buChar char="•"/>
            </a:pPr>
            <a:r>
              <a:rPr lang="en-US" dirty="0"/>
              <a:t>Practiced interviewing domain experts </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i="0"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lang="en-US" b="1" i="1" dirty="0"/>
              <a:t>Any Questions?</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8" name="droppedImage.tiff" descr="droppedImage.tiff">
            <a:extLst>
              <a:ext uri="{FF2B5EF4-FFF2-40B4-BE49-F238E27FC236}">
                <a16:creationId xmlns:a16="http://schemas.microsoft.com/office/drawing/2014/main" id="{22CCEBE3-2B17-FF4F-817E-6847E1EB772C}"/>
              </a:ext>
            </a:extLst>
          </p:cNvPr>
          <p:cNvPicPr>
            <a:picLocks noChangeAspect="1"/>
          </p:cNvPicPr>
          <p:nvPr/>
        </p:nvPicPr>
        <p:blipFill>
          <a:blip r:embed="rId3"/>
          <a:stretch>
            <a:fillRect/>
          </a:stretch>
        </p:blipFill>
        <p:spPr>
          <a:xfrm>
            <a:off x="1776773" y="4758479"/>
            <a:ext cx="8783074" cy="7830498"/>
          </a:xfrm>
          <a:prstGeom prst="rect">
            <a:avLst/>
          </a:prstGeom>
          <a:ln w="12700">
            <a:miter lim="400000"/>
          </a:ln>
        </p:spPr>
      </p:pic>
    </p:spTree>
    <p:extLst>
      <p:ext uri="{BB962C8B-B14F-4D97-AF65-F5344CB8AC3E}">
        <p14:creationId xmlns:p14="http://schemas.microsoft.com/office/powerpoint/2010/main" val="387170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4">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5" name="droppedImage.tiff" descr="droppedImage.tiff">
            <a:extLst>
              <a:ext uri="{FF2B5EF4-FFF2-40B4-BE49-F238E27FC236}">
                <a16:creationId xmlns:a16="http://schemas.microsoft.com/office/drawing/2014/main" id="{DA661447-938B-994B-A45D-555490D7B6E3}"/>
              </a:ext>
            </a:extLst>
          </p:cNvPr>
          <p:cNvPicPr>
            <a:picLocks noChangeAspect="1"/>
          </p:cNvPicPr>
          <p:nvPr/>
        </p:nvPicPr>
        <p:blipFill>
          <a:blip r:embed="rId5"/>
          <a:stretch>
            <a:fillRect/>
          </a:stretch>
        </p:blipFill>
        <p:spPr>
          <a:xfrm>
            <a:off x="1776773" y="4758479"/>
            <a:ext cx="8783074" cy="7830498"/>
          </a:xfrm>
          <a:prstGeom prst="rect">
            <a:avLst/>
          </a:prstGeom>
          <a:ln w="12700">
            <a:miter lim="400000"/>
          </a:ln>
        </p:spPr>
      </p:pic>
      <p:sp>
        <p:nvSpPr>
          <p:cNvPr id="10" name="Channel :">
            <a:extLst>
              <a:ext uri="{FF2B5EF4-FFF2-40B4-BE49-F238E27FC236}">
                <a16:creationId xmlns:a16="http://schemas.microsoft.com/office/drawing/2014/main" id="{8FB41639-FE86-8643-8AAE-D828D22ECDB7}"/>
              </a:ext>
            </a:extLst>
          </p:cNvPr>
          <p:cNvSpPr/>
          <p:nvPr/>
        </p:nvSpPr>
        <p:spPr>
          <a:xfrm>
            <a:off x="10310648" y="6768560"/>
            <a:ext cx="342476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Tree>
    <p:extLst>
      <p:ext uri="{BB962C8B-B14F-4D97-AF65-F5344CB8AC3E}">
        <p14:creationId xmlns:p14="http://schemas.microsoft.com/office/powerpoint/2010/main" val="1050092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22</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4">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5" name="droppedImage.tiff" descr="droppedImage.tiff">
            <a:extLst>
              <a:ext uri="{FF2B5EF4-FFF2-40B4-BE49-F238E27FC236}">
                <a16:creationId xmlns:a16="http://schemas.microsoft.com/office/drawing/2014/main" id="{DA661447-938B-994B-A45D-555490D7B6E3}"/>
              </a:ext>
            </a:extLst>
          </p:cNvPr>
          <p:cNvPicPr>
            <a:picLocks noChangeAspect="1"/>
          </p:cNvPicPr>
          <p:nvPr/>
        </p:nvPicPr>
        <p:blipFill>
          <a:blip r:embed="rId5"/>
          <a:stretch>
            <a:fillRect/>
          </a:stretch>
        </p:blipFill>
        <p:spPr>
          <a:xfrm>
            <a:off x="1776773" y="4758479"/>
            <a:ext cx="8783074" cy="7830498"/>
          </a:xfrm>
          <a:prstGeom prst="rect">
            <a:avLst/>
          </a:prstGeom>
          <a:ln w="12700">
            <a:miter lim="400000"/>
          </a:ln>
        </p:spPr>
      </p:pic>
      <p:pic>
        <p:nvPicPr>
          <p:cNvPr id="16" name="Rectangle" descr="Rectangle">
            <a:extLst>
              <a:ext uri="{FF2B5EF4-FFF2-40B4-BE49-F238E27FC236}">
                <a16:creationId xmlns:a16="http://schemas.microsoft.com/office/drawing/2014/main" id="{55B09A88-B9B8-FA4E-90DF-2B48506A0C34}"/>
              </a:ext>
            </a:extLst>
          </p:cNvPr>
          <p:cNvPicPr>
            <a:picLocks/>
          </p:cNvPicPr>
          <p:nvPr/>
        </p:nvPicPr>
        <p:blipFill>
          <a:blip r:embed="rId6"/>
          <a:stretch>
            <a:fillRect/>
          </a:stretch>
        </p:blipFill>
        <p:spPr>
          <a:xfrm>
            <a:off x="16586228" y="4111795"/>
            <a:ext cx="4091012" cy="1996361"/>
          </a:xfrm>
          <a:prstGeom prst="rect">
            <a:avLst/>
          </a:prstGeom>
        </p:spPr>
      </p:pic>
      <p:pic>
        <p:nvPicPr>
          <p:cNvPr id="17" name="Rectangle" descr="Rectangle">
            <a:extLst>
              <a:ext uri="{FF2B5EF4-FFF2-40B4-BE49-F238E27FC236}">
                <a16:creationId xmlns:a16="http://schemas.microsoft.com/office/drawing/2014/main" id="{7D4B17A2-8D41-7F46-85C5-FFAC59A9502C}"/>
              </a:ext>
            </a:extLst>
          </p:cNvPr>
          <p:cNvPicPr>
            <a:picLocks/>
          </p:cNvPicPr>
          <p:nvPr/>
        </p:nvPicPr>
        <p:blipFill>
          <a:blip r:embed="rId6"/>
          <a:stretch>
            <a:fillRect/>
          </a:stretch>
        </p:blipFill>
        <p:spPr>
          <a:xfrm>
            <a:off x="18124976" y="7235354"/>
            <a:ext cx="1903334" cy="1495691"/>
          </a:xfrm>
          <a:prstGeom prst="rect">
            <a:avLst/>
          </a:prstGeom>
        </p:spPr>
      </p:pic>
      <p:sp>
        <p:nvSpPr>
          <p:cNvPr id="11" name="Channel :">
            <a:extLst>
              <a:ext uri="{FF2B5EF4-FFF2-40B4-BE49-F238E27FC236}">
                <a16:creationId xmlns:a16="http://schemas.microsoft.com/office/drawing/2014/main" id="{556BD133-5E7B-6648-BE8A-D631B40F1EF6}"/>
              </a:ext>
            </a:extLst>
          </p:cNvPr>
          <p:cNvSpPr/>
          <p:nvPr/>
        </p:nvSpPr>
        <p:spPr>
          <a:xfrm>
            <a:off x="10310648" y="6768560"/>
            <a:ext cx="342476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Tree>
    <p:extLst>
      <p:ext uri="{BB962C8B-B14F-4D97-AF65-F5344CB8AC3E}">
        <p14:creationId xmlns:p14="http://schemas.microsoft.com/office/powerpoint/2010/main" val="3824902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4">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5" name="droppedImage.tiff" descr="droppedImage.tiff">
            <a:extLst>
              <a:ext uri="{FF2B5EF4-FFF2-40B4-BE49-F238E27FC236}">
                <a16:creationId xmlns:a16="http://schemas.microsoft.com/office/drawing/2014/main" id="{DA661447-938B-994B-A45D-555490D7B6E3}"/>
              </a:ext>
            </a:extLst>
          </p:cNvPr>
          <p:cNvPicPr>
            <a:picLocks noChangeAspect="1"/>
          </p:cNvPicPr>
          <p:nvPr/>
        </p:nvPicPr>
        <p:blipFill>
          <a:blip r:embed="rId5"/>
          <a:stretch>
            <a:fillRect/>
          </a:stretch>
        </p:blipFill>
        <p:spPr>
          <a:xfrm>
            <a:off x="1776773" y="4758479"/>
            <a:ext cx="8783074" cy="7830498"/>
          </a:xfrm>
          <a:prstGeom prst="rect">
            <a:avLst/>
          </a:prstGeom>
          <a:ln w="12700">
            <a:miter lim="400000"/>
          </a:ln>
        </p:spPr>
      </p:pic>
      <p:pic>
        <p:nvPicPr>
          <p:cNvPr id="16" name="Rectangle" descr="Rectangle">
            <a:extLst>
              <a:ext uri="{FF2B5EF4-FFF2-40B4-BE49-F238E27FC236}">
                <a16:creationId xmlns:a16="http://schemas.microsoft.com/office/drawing/2014/main" id="{55B09A88-B9B8-FA4E-90DF-2B48506A0C34}"/>
              </a:ext>
            </a:extLst>
          </p:cNvPr>
          <p:cNvPicPr>
            <a:picLocks/>
          </p:cNvPicPr>
          <p:nvPr/>
        </p:nvPicPr>
        <p:blipFill>
          <a:blip r:embed="rId6"/>
          <a:stretch>
            <a:fillRect/>
          </a:stretch>
        </p:blipFill>
        <p:spPr>
          <a:xfrm>
            <a:off x="16586228" y="4111795"/>
            <a:ext cx="4091012" cy="1996361"/>
          </a:xfrm>
          <a:prstGeom prst="rect">
            <a:avLst/>
          </a:prstGeom>
        </p:spPr>
      </p:pic>
      <p:pic>
        <p:nvPicPr>
          <p:cNvPr id="17" name="Rectangle" descr="Rectangle">
            <a:extLst>
              <a:ext uri="{FF2B5EF4-FFF2-40B4-BE49-F238E27FC236}">
                <a16:creationId xmlns:a16="http://schemas.microsoft.com/office/drawing/2014/main" id="{7D4B17A2-8D41-7F46-85C5-FFAC59A9502C}"/>
              </a:ext>
            </a:extLst>
          </p:cNvPr>
          <p:cNvPicPr>
            <a:picLocks/>
          </p:cNvPicPr>
          <p:nvPr/>
        </p:nvPicPr>
        <p:blipFill>
          <a:blip r:embed="rId6"/>
          <a:stretch>
            <a:fillRect/>
          </a:stretch>
        </p:blipFill>
        <p:spPr>
          <a:xfrm>
            <a:off x="18124976" y="7235354"/>
            <a:ext cx="1903334" cy="1495691"/>
          </a:xfrm>
          <a:prstGeom prst="rect">
            <a:avLst/>
          </a:prstGeom>
        </p:spPr>
      </p:pic>
      <p:sp>
        <p:nvSpPr>
          <p:cNvPr id="11" name="Channel :">
            <a:extLst>
              <a:ext uri="{FF2B5EF4-FFF2-40B4-BE49-F238E27FC236}">
                <a16:creationId xmlns:a16="http://schemas.microsoft.com/office/drawing/2014/main" id="{BED87E7C-DF22-BB4A-90FF-1F8FBA33E383}"/>
              </a:ext>
            </a:extLst>
          </p:cNvPr>
          <p:cNvSpPr/>
          <p:nvPr/>
        </p:nvSpPr>
        <p:spPr>
          <a:xfrm>
            <a:off x="225324" y="3644815"/>
            <a:ext cx="12670869" cy="1118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b="1" dirty="0">
                <a:solidFill>
                  <a:schemeClr val="tx1"/>
                </a:solidFill>
              </a:rPr>
              <a:t>2 Attributes </a:t>
            </a:r>
            <a:r>
              <a:rPr lang="en-US" sz="6600" b="1" dirty="0">
                <a:solidFill>
                  <a:schemeClr val="tx1"/>
                </a:solidFill>
                <a:sym typeface="Wingdings" pitchFamily="2" charset="2"/>
              </a:rPr>
              <a:t> 2 Channels</a:t>
            </a:r>
            <a:endParaRPr sz="6600" b="1" dirty="0">
              <a:solidFill>
                <a:schemeClr val="tx1"/>
              </a:solidFill>
            </a:endParaRPr>
          </a:p>
        </p:txBody>
      </p:sp>
      <p:sp>
        <p:nvSpPr>
          <p:cNvPr id="20" name="Channel :">
            <a:extLst>
              <a:ext uri="{FF2B5EF4-FFF2-40B4-BE49-F238E27FC236}">
                <a16:creationId xmlns:a16="http://schemas.microsoft.com/office/drawing/2014/main" id="{C747E190-2D6B-5447-9FBA-BB8314531F69}"/>
              </a:ext>
            </a:extLst>
          </p:cNvPr>
          <p:cNvSpPr/>
          <p:nvPr/>
        </p:nvSpPr>
        <p:spPr>
          <a:xfrm>
            <a:off x="1022746" y="5003885"/>
            <a:ext cx="75402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a:t>
            </a:r>
            <a:endParaRPr sz="5400" dirty="0">
              <a:solidFill>
                <a:srgbClr val="FF0000"/>
              </a:solidFill>
            </a:endParaRPr>
          </a:p>
        </p:txBody>
      </p:sp>
      <p:sp>
        <p:nvSpPr>
          <p:cNvPr id="21" name="Channel :">
            <a:extLst>
              <a:ext uri="{FF2B5EF4-FFF2-40B4-BE49-F238E27FC236}">
                <a16:creationId xmlns:a16="http://schemas.microsoft.com/office/drawing/2014/main" id="{887A9DBA-9739-AF49-9DCE-FD9B5942EA71}"/>
              </a:ext>
            </a:extLst>
          </p:cNvPr>
          <p:cNvSpPr/>
          <p:nvPr/>
        </p:nvSpPr>
        <p:spPr>
          <a:xfrm>
            <a:off x="8549339" y="11563054"/>
            <a:ext cx="75402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2</a:t>
            </a:r>
            <a:endParaRPr sz="5400" dirty="0">
              <a:solidFill>
                <a:srgbClr val="FF0000"/>
              </a:solidFill>
            </a:endParaRPr>
          </a:p>
        </p:txBody>
      </p:sp>
      <p:sp>
        <p:nvSpPr>
          <p:cNvPr id="22" name="Channel :">
            <a:extLst>
              <a:ext uri="{FF2B5EF4-FFF2-40B4-BE49-F238E27FC236}">
                <a16:creationId xmlns:a16="http://schemas.microsoft.com/office/drawing/2014/main" id="{86830A99-996C-C04C-8932-1003906E5198}"/>
              </a:ext>
            </a:extLst>
          </p:cNvPr>
          <p:cNvSpPr/>
          <p:nvPr/>
        </p:nvSpPr>
        <p:spPr>
          <a:xfrm>
            <a:off x="18309347" y="8640422"/>
            <a:ext cx="1357610"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1, 2</a:t>
            </a:r>
            <a:endParaRPr sz="5400" dirty="0">
              <a:solidFill>
                <a:srgbClr val="FF0000"/>
              </a:solidFill>
            </a:endParaRPr>
          </a:p>
        </p:txBody>
      </p:sp>
      <p:sp>
        <p:nvSpPr>
          <p:cNvPr id="18" name="Channel :">
            <a:extLst>
              <a:ext uri="{FF2B5EF4-FFF2-40B4-BE49-F238E27FC236}">
                <a16:creationId xmlns:a16="http://schemas.microsoft.com/office/drawing/2014/main" id="{06A50784-ECFD-034E-9E94-0799B7624FB3}"/>
              </a:ext>
            </a:extLst>
          </p:cNvPr>
          <p:cNvSpPr/>
          <p:nvPr/>
        </p:nvSpPr>
        <p:spPr>
          <a:xfrm>
            <a:off x="10310648" y="6768560"/>
            <a:ext cx="342476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Tree>
    <p:extLst>
      <p:ext uri="{BB962C8B-B14F-4D97-AF65-F5344CB8AC3E}">
        <p14:creationId xmlns:p14="http://schemas.microsoft.com/office/powerpoint/2010/main" val="2350200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5" name="droppedImage.tiff" descr="droppedImage.tiff">
            <a:extLst>
              <a:ext uri="{FF2B5EF4-FFF2-40B4-BE49-F238E27FC236}">
                <a16:creationId xmlns:a16="http://schemas.microsoft.com/office/drawing/2014/main" id="{F1975577-4666-5742-A8B2-8C0DBDD3FA1B}"/>
              </a:ext>
            </a:extLst>
          </p:cNvPr>
          <p:cNvPicPr>
            <a:picLocks noChangeAspect="1"/>
          </p:cNvPicPr>
          <p:nvPr/>
        </p:nvPicPr>
        <p:blipFill>
          <a:blip r:embed="rId3"/>
          <a:stretch>
            <a:fillRect/>
          </a:stretch>
        </p:blipFill>
        <p:spPr>
          <a:xfrm>
            <a:off x="1554725" y="4631276"/>
            <a:ext cx="7854745" cy="7973245"/>
          </a:xfrm>
          <a:prstGeom prst="rect">
            <a:avLst/>
          </a:prstGeom>
          <a:ln w="12700">
            <a:miter lim="400000"/>
          </a:ln>
        </p:spPr>
      </p:pic>
    </p:spTree>
    <p:extLst>
      <p:ext uri="{BB962C8B-B14F-4D97-AF65-F5344CB8AC3E}">
        <p14:creationId xmlns:p14="http://schemas.microsoft.com/office/powerpoint/2010/main" val="3302646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4">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6" name="droppedImage.tiff" descr="droppedImage.tiff">
            <a:extLst>
              <a:ext uri="{FF2B5EF4-FFF2-40B4-BE49-F238E27FC236}">
                <a16:creationId xmlns:a16="http://schemas.microsoft.com/office/drawing/2014/main" id="{856B7988-89EF-EA4B-A721-C3A1DF602B68}"/>
              </a:ext>
            </a:extLst>
          </p:cNvPr>
          <p:cNvPicPr>
            <a:picLocks noChangeAspect="1"/>
          </p:cNvPicPr>
          <p:nvPr/>
        </p:nvPicPr>
        <p:blipFill>
          <a:blip r:embed="rId5"/>
          <a:stretch>
            <a:fillRect/>
          </a:stretch>
        </p:blipFill>
        <p:spPr>
          <a:xfrm>
            <a:off x="1554725" y="4631276"/>
            <a:ext cx="7854745" cy="7973245"/>
          </a:xfrm>
          <a:prstGeom prst="rect">
            <a:avLst/>
          </a:prstGeom>
          <a:ln w="12700">
            <a:miter lim="400000"/>
          </a:ln>
        </p:spPr>
      </p:pic>
      <p:sp>
        <p:nvSpPr>
          <p:cNvPr id="11" name="Channel :">
            <a:extLst>
              <a:ext uri="{FF2B5EF4-FFF2-40B4-BE49-F238E27FC236}">
                <a16:creationId xmlns:a16="http://schemas.microsoft.com/office/drawing/2014/main" id="{F1B21DF6-43BA-5941-BA28-E5310AC1695F}"/>
              </a:ext>
            </a:extLst>
          </p:cNvPr>
          <p:cNvSpPr/>
          <p:nvPr/>
        </p:nvSpPr>
        <p:spPr>
          <a:xfrm>
            <a:off x="10310648" y="6768560"/>
            <a:ext cx="342476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Tree>
    <p:extLst>
      <p:ext uri="{BB962C8B-B14F-4D97-AF65-F5344CB8AC3E}">
        <p14:creationId xmlns:p14="http://schemas.microsoft.com/office/powerpoint/2010/main" val="1441148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4">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6" name="Rectangle" descr="Rectangle">
            <a:extLst>
              <a:ext uri="{FF2B5EF4-FFF2-40B4-BE49-F238E27FC236}">
                <a16:creationId xmlns:a16="http://schemas.microsoft.com/office/drawing/2014/main" id="{55B09A88-B9B8-FA4E-90DF-2B48506A0C34}"/>
              </a:ext>
            </a:extLst>
          </p:cNvPr>
          <p:cNvPicPr>
            <a:picLocks/>
          </p:cNvPicPr>
          <p:nvPr/>
        </p:nvPicPr>
        <p:blipFill>
          <a:blip r:embed="rId5"/>
          <a:stretch>
            <a:fillRect/>
          </a:stretch>
        </p:blipFill>
        <p:spPr>
          <a:xfrm>
            <a:off x="13846100" y="4270771"/>
            <a:ext cx="2819577" cy="1996361"/>
          </a:xfrm>
          <a:prstGeom prst="rect">
            <a:avLst/>
          </a:prstGeom>
        </p:spPr>
      </p:pic>
      <p:pic>
        <p:nvPicPr>
          <p:cNvPr id="17" name="Rectangle" descr="Rectangle">
            <a:extLst>
              <a:ext uri="{FF2B5EF4-FFF2-40B4-BE49-F238E27FC236}">
                <a16:creationId xmlns:a16="http://schemas.microsoft.com/office/drawing/2014/main" id="{7D4B17A2-8D41-7F46-85C5-FFAC59A9502C}"/>
              </a:ext>
            </a:extLst>
          </p:cNvPr>
          <p:cNvPicPr>
            <a:picLocks/>
          </p:cNvPicPr>
          <p:nvPr/>
        </p:nvPicPr>
        <p:blipFill>
          <a:blip r:embed="rId5"/>
          <a:stretch>
            <a:fillRect/>
          </a:stretch>
        </p:blipFill>
        <p:spPr>
          <a:xfrm>
            <a:off x="18124976" y="7235354"/>
            <a:ext cx="1903334" cy="1495691"/>
          </a:xfrm>
          <a:prstGeom prst="rect">
            <a:avLst/>
          </a:prstGeom>
        </p:spPr>
      </p:pic>
      <p:pic>
        <p:nvPicPr>
          <p:cNvPr id="18" name="droppedImage.tiff" descr="droppedImage.tiff">
            <a:extLst>
              <a:ext uri="{FF2B5EF4-FFF2-40B4-BE49-F238E27FC236}">
                <a16:creationId xmlns:a16="http://schemas.microsoft.com/office/drawing/2014/main" id="{7F408CA3-5FF2-7F44-AB39-C0BC9526AAEB}"/>
              </a:ext>
            </a:extLst>
          </p:cNvPr>
          <p:cNvPicPr>
            <a:picLocks noChangeAspect="1"/>
          </p:cNvPicPr>
          <p:nvPr/>
        </p:nvPicPr>
        <p:blipFill>
          <a:blip r:embed="rId6"/>
          <a:stretch>
            <a:fillRect/>
          </a:stretch>
        </p:blipFill>
        <p:spPr>
          <a:xfrm>
            <a:off x="1554725" y="4631276"/>
            <a:ext cx="7854745" cy="7973245"/>
          </a:xfrm>
          <a:prstGeom prst="rect">
            <a:avLst/>
          </a:prstGeom>
          <a:ln w="12700">
            <a:miter lim="400000"/>
          </a:ln>
        </p:spPr>
      </p:pic>
      <p:sp>
        <p:nvSpPr>
          <p:cNvPr id="11" name="Channel :">
            <a:extLst>
              <a:ext uri="{FF2B5EF4-FFF2-40B4-BE49-F238E27FC236}">
                <a16:creationId xmlns:a16="http://schemas.microsoft.com/office/drawing/2014/main" id="{F826D82A-BCEB-2E4C-AC7E-7903352CF450}"/>
              </a:ext>
            </a:extLst>
          </p:cNvPr>
          <p:cNvSpPr/>
          <p:nvPr/>
        </p:nvSpPr>
        <p:spPr>
          <a:xfrm>
            <a:off x="10310648" y="6768560"/>
            <a:ext cx="342476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Tree>
    <p:extLst>
      <p:ext uri="{BB962C8B-B14F-4D97-AF65-F5344CB8AC3E}">
        <p14:creationId xmlns:p14="http://schemas.microsoft.com/office/powerpoint/2010/main" val="140380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droppedImage.tiff" descr="droppedImage.tiff">
            <a:extLst>
              <a:ext uri="{FF2B5EF4-FFF2-40B4-BE49-F238E27FC236}">
                <a16:creationId xmlns:a16="http://schemas.microsoft.com/office/drawing/2014/main" id="{F4999883-03BE-7043-80EC-BF0FC70A3CC6}"/>
              </a:ext>
            </a:extLst>
          </p:cNvPr>
          <p:cNvPicPr>
            <a:picLocks noChangeAspect="1"/>
          </p:cNvPicPr>
          <p:nvPr/>
        </p:nvPicPr>
        <p:blipFill>
          <a:blip r:embed="rId3"/>
          <a:stretch>
            <a:fillRect/>
          </a:stretch>
        </p:blipFill>
        <p:spPr>
          <a:xfrm>
            <a:off x="1554725" y="4631276"/>
            <a:ext cx="7854745" cy="7973245"/>
          </a:xfrm>
          <a:prstGeom prst="rect">
            <a:avLst/>
          </a:prstGeom>
          <a:ln w="12700">
            <a:miter lim="400000"/>
          </a:ln>
        </p:spPr>
      </p:pic>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5">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7" name="Rectangle" descr="Rectangle">
            <a:extLst>
              <a:ext uri="{FF2B5EF4-FFF2-40B4-BE49-F238E27FC236}">
                <a16:creationId xmlns:a16="http://schemas.microsoft.com/office/drawing/2014/main" id="{7D4B17A2-8D41-7F46-85C5-FFAC59A9502C}"/>
              </a:ext>
            </a:extLst>
          </p:cNvPr>
          <p:cNvPicPr>
            <a:picLocks/>
          </p:cNvPicPr>
          <p:nvPr/>
        </p:nvPicPr>
        <p:blipFill>
          <a:blip r:embed="rId6"/>
          <a:stretch>
            <a:fillRect/>
          </a:stretch>
        </p:blipFill>
        <p:spPr>
          <a:xfrm>
            <a:off x="18124976" y="7235354"/>
            <a:ext cx="1903334" cy="1495691"/>
          </a:xfrm>
          <a:prstGeom prst="rect">
            <a:avLst/>
          </a:prstGeom>
        </p:spPr>
      </p:pic>
      <p:sp>
        <p:nvSpPr>
          <p:cNvPr id="11" name="Channel :">
            <a:extLst>
              <a:ext uri="{FF2B5EF4-FFF2-40B4-BE49-F238E27FC236}">
                <a16:creationId xmlns:a16="http://schemas.microsoft.com/office/drawing/2014/main" id="{BED87E7C-DF22-BB4A-90FF-1F8FBA33E383}"/>
              </a:ext>
            </a:extLst>
          </p:cNvPr>
          <p:cNvSpPr/>
          <p:nvPr/>
        </p:nvSpPr>
        <p:spPr>
          <a:xfrm>
            <a:off x="225324" y="3707877"/>
            <a:ext cx="12670869" cy="1118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b="1" dirty="0">
                <a:solidFill>
                  <a:schemeClr val="tx1"/>
                </a:solidFill>
              </a:rPr>
              <a:t>2 Attributes </a:t>
            </a:r>
            <a:r>
              <a:rPr lang="en-US" sz="6600" b="1" dirty="0">
                <a:solidFill>
                  <a:schemeClr val="tx1"/>
                </a:solidFill>
                <a:sym typeface="Wingdings" pitchFamily="2" charset="2"/>
              </a:rPr>
              <a:t> 2 Channels</a:t>
            </a:r>
            <a:endParaRPr sz="6600" b="1" dirty="0">
              <a:solidFill>
                <a:schemeClr val="tx1"/>
              </a:solidFill>
            </a:endParaRPr>
          </a:p>
        </p:txBody>
      </p:sp>
      <p:pic>
        <p:nvPicPr>
          <p:cNvPr id="21" name="Rectangle" descr="Rectangle">
            <a:extLst>
              <a:ext uri="{FF2B5EF4-FFF2-40B4-BE49-F238E27FC236}">
                <a16:creationId xmlns:a16="http://schemas.microsoft.com/office/drawing/2014/main" id="{DE8FDE1A-75C3-0A47-A801-276B33524887}"/>
              </a:ext>
            </a:extLst>
          </p:cNvPr>
          <p:cNvPicPr>
            <a:picLocks/>
          </p:cNvPicPr>
          <p:nvPr/>
        </p:nvPicPr>
        <p:blipFill>
          <a:blip r:embed="rId6"/>
          <a:stretch>
            <a:fillRect/>
          </a:stretch>
        </p:blipFill>
        <p:spPr>
          <a:xfrm>
            <a:off x="13846100" y="4270771"/>
            <a:ext cx="2819577" cy="1996361"/>
          </a:xfrm>
          <a:prstGeom prst="rect">
            <a:avLst/>
          </a:prstGeom>
        </p:spPr>
      </p:pic>
      <p:sp>
        <p:nvSpPr>
          <p:cNvPr id="22" name="Channel :">
            <a:extLst>
              <a:ext uri="{FF2B5EF4-FFF2-40B4-BE49-F238E27FC236}">
                <a16:creationId xmlns:a16="http://schemas.microsoft.com/office/drawing/2014/main" id="{244E5396-963C-9346-9124-B41C9D4DDEA6}"/>
              </a:ext>
            </a:extLst>
          </p:cNvPr>
          <p:cNvSpPr/>
          <p:nvPr/>
        </p:nvSpPr>
        <p:spPr>
          <a:xfrm>
            <a:off x="983327" y="5389262"/>
            <a:ext cx="75402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a:t>
            </a:r>
            <a:endParaRPr sz="5400" dirty="0">
              <a:solidFill>
                <a:srgbClr val="FF0000"/>
              </a:solidFill>
            </a:endParaRPr>
          </a:p>
        </p:txBody>
      </p:sp>
      <p:sp>
        <p:nvSpPr>
          <p:cNvPr id="23" name="Channel :">
            <a:extLst>
              <a:ext uri="{FF2B5EF4-FFF2-40B4-BE49-F238E27FC236}">
                <a16:creationId xmlns:a16="http://schemas.microsoft.com/office/drawing/2014/main" id="{FFFAC0DA-AA31-C546-9AD3-BCCB8B47B6EE}"/>
              </a:ext>
            </a:extLst>
          </p:cNvPr>
          <p:cNvSpPr/>
          <p:nvPr/>
        </p:nvSpPr>
        <p:spPr>
          <a:xfrm>
            <a:off x="7045003" y="11550327"/>
            <a:ext cx="75402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2</a:t>
            </a:r>
            <a:endParaRPr sz="5400" dirty="0">
              <a:solidFill>
                <a:srgbClr val="FF0000"/>
              </a:solidFill>
            </a:endParaRPr>
          </a:p>
        </p:txBody>
      </p:sp>
      <p:sp>
        <p:nvSpPr>
          <p:cNvPr id="24" name="Channel :">
            <a:extLst>
              <a:ext uri="{FF2B5EF4-FFF2-40B4-BE49-F238E27FC236}">
                <a16:creationId xmlns:a16="http://schemas.microsoft.com/office/drawing/2014/main" id="{908EB511-51DC-254E-AC9B-DFE53E7FF58C}"/>
              </a:ext>
            </a:extLst>
          </p:cNvPr>
          <p:cNvSpPr/>
          <p:nvPr/>
        </p:nvSpPr>
        <p:spPr>
          <a:xfrm>
            <a:off x="18309347" y="8640422"/>
            <a:ext cx="1357610"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1, 2</a:t>
            </a:r>
            <a:endParaRPr sz="5400" dirty="0">
              <a:solidFill>
                <a:srgbClr val="FF0000"/>
              </a:solidFill>
            </a:endParaRPr>
          </a:p>
        </p:txBody>
      </p:sp>
      <p:sp>
        <p:nvSpPr>
          <p:cNvPr id="18" name="Channel :">
            <a:extLst>
              <a:ext uri="{FF2B5EF4-FFF2-40B4-BE49-F238E27FC236}">
                <a16:creationId xmlns:a16="http://schemas.microsoft.com/office/drawing/2014/main" id="{9E252534-FF2F-2345-AD18-95FBB0CDA455}"/>
              </a:ext>
            </a:extLst>
          </p:cNvPr>
          <p:cNvSpPr/>
          <p:nvPr/>
        </p:nvSpPr>
        <p:spPr>
          <a:xfrm>
            <a:off x="10310648" y="6768560"/>
            <a:ext cx="342476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Tree>
    <p:extLst>
      <p:ext uri="{BB962C8B-B14F-4D97-AF65-F5344CB8AC3E}">
        <p14:creationId xmlns:p14="http://schemas.microsoft.com/office/powerpoint/2010/main" val="2508361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droppedImage.tiff" descr="droppedImage.tiff">
            <a:extLst>
              <a:ext uri="{FF2B5EF4-FFF2-40B4-BE49-F238E27FC236}">
                <a16:creationId xmlns:a16="http://schemas.microsoft.com/office/drawing/2014/main" id="{F4999883-03BE-7043-80EC-BF0FC70A3CC6}"/>
              </a:ext>
            </a:extLst>
          </p:cNvPr>
          <p:cNvPicPr>
            <a:picLocks noChangeAspect="1"/>
          </p:cNvPicPr>
          <p:nvPr/>
        </p:nvPicPr>
        <p:blipFill>
          <a:blip r:embed="rId3"/>
          <a:stretch>
            <a:fillRect/>
          </a:stretch>
        </p:blipFill>
        <p:spPr>
          <a:xfrm>
            <a:off x="1554725" y="4631276"/>
            <a:ext cx="7854745" cy="7973245"/>
          </a:xfrm>
          <a:prstGeom prst="rect">
            <a:avLst/>
          </a:prstGeom>
          <a:ln w="12700">
            <a:miter lim="400000"/>
          </a:ln>
        </p:spPr>
      </p:pic>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sp>
        <p:nvSpPr>
          <p:cNvPr id="10" name="Channel :">
            <a:extLst>
              <a:ext uri="{FF2B5EF4-FFF2-40B4-BE49-F238E27FC236}">
                <a16:creationId xmlns:a16="http://schemas.microsoft.com/office/drawing/2014/main" id="{8FB41639-FE86-8643-8AAE-D828D22ECDB7}"/>
              </a:ext>
            </a:extLst>
          </p:cNvPr>
          <p:cNvSpPr/>
          <p:nvPr/>
        </p:nvSpPr>
        <p:spPr>
          <a:xfrm>
            <a:off x="10573518" y="6768560"/>
            <a:ext cx="3678510"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5">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7" name="Rectangle" descr="Rectangle">
            <a:extLst>
              <a:ext uri="{FF2B5EF4-FFF2-40B4-BE49-F238E27FC236}">
                <a16:creationId xmlns:a16="http://schemas.microsoft.com/office/drawing/2014/main" id="{7D4B17A2-8D41-7F46-85C5-FFAC59A9502C}"/>
              </a:ext>
            </a:extLst>
          </p:cNvPr>
          <p:cNvPicPr>
            <a:picLocks/>
          </p:cNvPicPr>
          <p:nvPr/>
        </p:nvPicPr>
        <p:blipFill>
          <a:blip r:embed="rId6"/>
          <a:stretch>
            <a:fillRect/>
          </a:stretch>
        </p:blipFill>
        <p:spPr>
          <a:xfrm>
            <a:off x="18124976" y="7235354"/>
            <a:ext cx="1903334" cy="1495691"/>
          </a:xfrm>
          <a:prstGeom prst="rect">
            <a:avLst/>
          </a:prstGeom>
        </p:spPr>
      </p:pic>
      <p:sp>
        <p:nvSpPr>
          <p:cNvPr id="11" name="Channel :">
            <a:extLst>
              <a:ext uri="{FF2B5EF4-FFF2-40B4-BE49-F238E27FC236}">
                <a16:creationId xmlns:a16="http://schemas.microsoft.com/office/drawing/2014/main" id="{BED87E7C-DF22-BB4A-90FF-1F8FBA33E383}"/>
              </a:ext>
            </a:extLst>
          </p:cNvPr>
          <p:cNvSpPr/>
          <p:nvPr/>
        </p:nvSpPr>
        <p:spPr>
          <a:xfrm>
            <a:off x="225324" y="3676346"/>
            <a:ext cx="12544745" cy="1118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b="1" dirty="0">
                <a:solidFill>
                  <a:schemeClr val="tx1"/>
                </a:solidFill>
              </a:rPr>
              <a:t>2 Attributes </a:t>
            </a:r>
            <a:r>
              <a:rPr lang="en-US" sz="6600" b="1" dirty="0">
                <a:solidFill>
                  <a:schemeClr val="tx1"/>
                </a:solidFill>
                <a:sym typeface="Wingdings" pitchFamily="2" charset="2"/>
              </a:rPr>
              <a:t> 2 Channels</a:t>
            </a:r>
            <a:endParaRPr sz="6600" b="1" dirty="0">
              <a:solidFill>
                <a:schemeClr val="tx1"/>
              </a:solidFill>
            </a:endParaRPr>
          </a:p>
        </p:txBody>
      </p:sp>
      <p:pic>
        <p:nvPicPr>
          <p:cNvPr id="21" name="Rectangle" descr="Rectangle">
            <a:extLst>
              <a:ext uri="{FF2B5EF4-FFF2-40B4-BE49-F238E27FC236}">
                <a16:creationId xmlns:a16="http://schemas.microsoft.com/office/drawing/2014/main" id="{DE8FDE1A-75C3-0A47-A801-276B33524887}"/>
              </a:ext>
            </a:extLst>
          </p:cNvPr>
          <p:cNvPicPr>
            <a:picLocks/>
          </p:cNvPicPr>
          <p:nvPr/>
        </p:nvPicPr>
        <p:blipFill>
          <a:blip r:embed="rId6"/>
          <a:stretch>
            <a:fillRect/>
          </a:stretch>
        </p:blipFill>
        <p:spPr>
          <a:xfrm>
            <a:off x="13846100" y="4270771"/>
            <a:ext cx="2819577" cy="1996361"/>
          </a:xfrm>
          <a:prstGeom prst="rect">
            <a:avLst/>
          </a:prstGeom>
        </p:spPr>
      </p:pic>
      <p:sp>
        <p:nvSpPr>
          <p:cNvPr id="15" name="Title 3">
            <a:extLst>
              <a:ext uri="{FF2B5EF4-FFF2-40B4-BE49-F238E27FC236}">
                <a16:creationId xmlns:a16="http://schemas.microsoft.com/office/drawing/2014/main" id="{3E12D69D-4546-B646-2324-04E8259BCDB8}"/>
              </a:ext>
            </a:extLst>
          </p:cNvPr>
          <p:cNvSpPr txBox="1">
            <a:spLocks/>
          </p:cNvSpPr>
          <p:nvPr/>
        </p:nvSpPr>
        <p:spPr>
          <a:xfrm>
            <a:off x="53872" y="3497814"/>
            <a:ext cx="24158676" cy="9855200"/>
          </a:xfrm>
          <a:prstGeom prst="rect">
            <a:avLst/>
          </a:prstGeom>
          <a:solidFill>
            <a:srgbClr val="FFFFFF">
              <a:alpha val="89804"/>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t>What if I have a 3</a:t>
            </a:r>
            <a:r>
              <a:rPr lang="en-US" baseline="30000" dirty="0"/>
              <a:t>rd</a:t>
            </a:r>
            <a:r>
              <a:rPr lang="en-US" dirty="0"/>
              <a:t> </a:t>
            </a:r>
          </a:p>
          <a:p>
            <a:pPr hangingPunct="1"/>
            <a:r>
              <a:rPr lang="en-US" dirty="0"/>
              <a:t>attribute to encode?</a:t>
            </a:r>
          </a:p>
        </p:txBody>
      </p:sp>
    </p:spTree>
    <p:extLst>
      <p:ext uri="{BB962C8B-B14F-4D97-AF65-F5344CB8AC3E}">
        <p14:creationId xmlns:p14="http://schemas.microsoft.com/office/powerpoint/2010/main" val="746922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droppedImage.tiff" descr="droppedImage.tiff">
            <a:extLst>
              <a:ext uri="{FF2B5EF4-FFF2-40B4-BE49-F238E27FC236}">
                <a16:creationId xmlns:a16="http://schemas.microsoft.com/office/drawing/2014/main" id="{F4999883-03BE-7043-80EC-BF0FC70A3CC6}"/>
              </a:ext>
            </a:extLst>
          </p:cNvPr>
          <p:cNvPicPr>
            <a:picLocks noChangeAspect="1"/>
          </p:cNvPicPr>
          <p:nvPr/>
        </p:nvPicPr>
        <p:blipFill>
          <a:blip r:embed="rId3"/>
          <a:stretch>
            <a:fillRect/>
          </a:stretch>
        </p:blipFill>
        <p:spPr>
          <a:xfrm>
            <a:off x="1554725" y="4631276"/>
            <a:ext cx="7854745" cy="7973245"/>
          </a:xfrm>
          <a:prstGeom prst="rect">
            <a:avLst/>
          </a:prstGeom>
          <a:ln w="12700">
            <a:miter lim="400000"/>
          </a:ln>
        </p:spPr>
      </p:pic>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5">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7" name="Rectangle" descr="Rectangle">
            <a:extLst>
              <a:ext uri="{FF2B5EF4-FFF2-40B4-BE49-F238E27FC236}">
                <a16:creationId xmlns:a16="http://schemas.microsoft.com/office/drawing/2014/main" id="{7D4B17A2-8D41-7F46-85C5-FFAC59A9502C}"/>
              </a:ext>
            </a:extLst>
          </p:cNvPr>
          <p:cNvPicPr>
            <a:picLocks/>
          </p:cNvPicPr>
          <p:nvPr/>
        </p:nvPicPr>
        <p:blipFill>
          <a:blip r:embed="rId6"/>
          <a:stretch>
            <a:fillRect/>
          </a:stretch>
        </p:blipFill>
        <p:spPr>
          <a:xfrm>
            <a:off x="18124976" y="7235354"/>
            <a:ext cx="1903334" cy="1495691"/>
          </a:xfrm>
          <a:prstGeom prst="rect">
            <a:avLst/>
          </a:prstGeom>
        </p:spPr>
      </p:pic>
      <p:sp>
        <p:nvSpPr>
          <p:cNvPr id="11" name="Channel :">
            <a:extLst>
              <a:ext uri="{FF2B5EF4-FFF2-40B4-BE49-F238E27FC236}">
                <a16:creationId xmlns:a16="http://schemas.microsoft.com/office/drawing/2014/main" id="{BED87E7C-DF22-BB4A-90FF-1F8FBA33E383}"/>
              </a:ext>
            </a:extLst>
          </p:cNvPr>
          <p:cNvSpPr/>
          <p:nvPr/>
        </p:nvSpPr>
        <p:spPr>
          <a:xfrm>
            <a:off x="225324" y="3707877"/>
            <a:ext cx="12828524" cy="1118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b="1" dirty="0">
                <a:solidFill>
                  <a:schemeClr val="tx1"/>
                </a:solidFill>
              </a:rPr>
              <a:t>3 Attributes </a:t>
            </a:r>
            <a:r>
              <a:rPr lang="en-US" sz="6600" b="1" dirty="0">
                <a:solidFill>
                  <a:schemeClr val="tx1"/>
                </a:solidFill>
                <a:sym typeface="Wingdings" pitchFamily="2" charset="2"/>
              </a:rPr>
              <a:t> 3 Channels</a:t>
            </a:r>
            <a:endParaRPr sz="6600" b="1" dirty="0">
              <a:solidFill>
                <a:schemeClr val="tx1"/>
              </a:solidFill>
            </a:endParaRPr>
          </a:p>
        </p:txBody>
      </p:sp>
      <p:pic>
        <p:nvPicPr>
          <p:cNvPr id="21" name="Rectangle" descr="Rectangle">
            <a:extLst>
              <a:ext uri="{FF2B5EF4-FFF2-40B4-BE49-F238E27FC236}">
                <a16:creationId xmlns:a16="http://schemas.microsoft.com/office/drawing/2014/main" id="{DE8FDE1A-75C3-0A47-A801-276B33524887}"/>
              </a:ext>
            </a:extLst>
          </p:cNvPr>
          <p:cNvPicPr>
            <a:picLocks/>
          </p:cNvPicPr>
          <p:nvPr/>
        </p:nvPicPr>
        <p:blipFill>
          <a:blip r:embed="rId6"/>
          <a:stretch>
            <a:fillRect/>
          </a:stretch>
        </p:blipFill>
        <p:spPr>
          <a:xfrm>
            <a:off x="13846100" y="4270771"/>
            <a:ext cx="2819577" cy="1996361"/>
          </a:xfrm>
          <a:prstGeom prst="rect">
            <a:avLst/>
          </a:prstGeom>
        </p:spPr>
      </p:pic>
      <p:sp>
        <p:nvSpPr>
          <p:cNvPr id="23" name="Circle">
            <a:extLst>
              <a:ext uri="{FF2B5EF4-FFF2-40B4-BE49-F238E27FC236}">
                <a16:creationId xmlns:a16="http://schemas.microsoft.com/office/drawing/2014/main" id="{08AB0DA8-12BB-6E4B-BE2C-4C1C23692B0C}"/>
              </a:ext>
            </a:extLst>
          </p:cNvPr>
          <p:cNvSpPr/>
          <p:nvPr/>
        </p:nvSpPr>
        <p:spPr>
          <a:xfrm>
            <a:off x="4867511" y="6311360"/>
            <a:ext cx="457200" cy="457200"/>
          </a:xfrm>
          <a:prstGeom prst="ellipse">
            <a:avLst/>
          </a:prstGeom>
          <a:solidFill>
            <a:srgbClr val="AFBF86"/>
          </a:solidFill>
          <a:ln w="12700">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4000">
                <a:solidFill>
                  <a:srgbClr val="FFFFFF"/>
                </a:solidFill>
                <a:effectLst>
                  <a:outerShdw blurRad="38100" dist="12700" dir="5400000" rotWithShape="0">
                    <a:srgbClr val="000000">
                      <a:alpha val="50000"/>
                    </a:srgbClr>
                  </a:outerShdw>
                </a:effectLst>
              </a:defRPr>
            </a:pPr>
            <a:endParaRPr kumimoji="0" sz="4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 name="Circle">
            <a:extLst>
              <a:ext uri="{FF2B5EF4-FFF2-40B4-BE49-F238E27FC236}">
                <a16:creationId xmlns:a16="http://schemas.microsoft.com/office/drawing/2014/main" id="{64F58DFE-F803-7842-9F2C-847CA579FDDD}"/>
              </a:ext>
            </a:extLst>
          </p:cNvPr>
          <p:cNvSpPr/>
          <p:nvPr/>
        </p:nvSpPr>
        <p:spPr>
          <a:xfrm>
            <a:off x="6182055" y="8861191"/>
            <a:ext cx="457200" cy="457200"/>
          </a:xfrm>
          <a:prstGeom prst="ellipse">
            <a:avLst/>
          </a:prstGeom>
          <a:solidFill>
            <a:srgbClr val="AFBF86"/>
          </a:solidFill>
          <a:ln w="12700">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4000">
                <a:solidFill>
                  <a:srgbClr val="FFFFFF"/>
                </a:solidFill>
                <a:effectLst>
                  <a:outerShdw blurRad="38100" dist="12700" dir="5400000" rotWithShape="0">
                    <a:srgbClr val="000000">
                      <a:alpha val="50000"/>
                    </a:srgbClr>
                  </a:outerShdw>
                </a:effectLst>
              </a:defRPr>
            </a:pPr>
            <a:endParaRPr kumimoji="0" sz="4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5" name="Circle">
            <a:extLst>
              <a:ext uri="{FF2B5EF4-FFF2-40B4-BE49-F238E27FC236}">
                <a16:creationId xmlns:a16="http://schemas.microsoft.com/office/drawing/2014/main" id="{50156EE8-50C8-4E4A-8AFF-DE949189DA07}"/>
              </a:ext>
            </a:extLst>
          </p:cNvPr>
          <p:cNvSpPr/>
          <p:nvPr/>
        </p:nvSpPr>
        <p:spPr>
          <a:xfrm>
            <a:off x="3563098" y="9846055"/>
            <a:ext cx="457200" cy="457200"/>
          </a:xfrm>
          <a:prstGeom prst="ellipse">
            <a:avLst/>
          </a:prstGeom>
          <a:solidFill>
            <a:srgbClr val="AFBF86"/>
          </a:solidFill>
          <a:ln w="12700">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4000">
                <a:solidFill>
                  <a:srgbClr val="FFFFFF"/>
                </a:solidFill>
                <a:effectLst>
                  <a:outerShdw blurRad="38100" dist="12700" dir="5400000" rotWithShape="0">
                    <a:srgbClr val="000000">
                      <a:alpha val="50000"/>
                    </a:srgbClr>
                  </a:outerShdw>
                </a:effectLst>
              </a:defRPr>
            </a:pPr>
            <a:endParaRPr kumimoji="0" sz="4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pic>
        <p:nvPicPr>
          <p:cNvPr id="26" name="Rectangle" descr="Rectangle">
            <a:extLst>
              <a:ext uri="{FF2B5EF4-FFF2-40B4-BE49-F238E27FC236}">
                <a16:creationId xmlns:a16="http://schemas.microsoft.com/office/drawing/2014/main" id="{E9A5A488-B5E3-4242-9DEB-A57C5477A7EA}"/>
              </a:ext>
            </a:extLst>
          </p:cNvPr>
          <p:cNvPicPr>
            <a:picLocks/>
          </p:cNvPicPr>
          <p:nvPr/>
        </p:nvPicPr>
        <p:blipFill>
          <a:blip r:embed="rId6"/>
          <a:stretch>
            <a:fillRect/>
          </a:stretch>
        </p:blipFill>
        <p:spPr>
          <a:xfrm>
            <a:off x="20234787" y="6664642"/>
            <a:ext cx="3463413" cy="2137555"/>
          </a:xfrm>
          <a:prstGeom prst="rect">
            <a:avLst/>
          </a:prstGeom>
        </p:spPr>
      </p:pic>
      <p:sp>
        <p:nvSpPr>
          <p:cNvPr id="27" name="TextBox 26">
            <a:extLst>
              <a:ext uri="{FF2B5EF4-FFF2-40B4-BE49-F238E27FC236}">
                <a16:creationId xmlns:a16="http://schemas.microsoft.com/office/drawing/2014/main" id="{B9D0B306-8596-D946-AFAD-79E52D5B567A}"/>
              </a:ext>
            </a:extLst>
          </p:cNvPr>
          <p:cNvSpPr txBox="1"/>
          <p:nvPr/>
        </p:nvSpPr>
        <p:spPr>
          <a:xfrm>
            <a:off x="7937472" y="8407685"/>
            <a:ext cx="565861"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t>Z</a:t>
            </a:r>
            <a:endParaRPr kumimoji="0" lang="en-US" sz="5600" b="0" i="0" u="none" strike="noStrike" cap="none" spc="0" normalizeH="0" baseline="0" dirty="0">
              <a:ln>
                <a:noFill/>
              </a:ln>
              <a:solidFill>
                <a:srgbClr val="000000"/>
              </a:solidFill>
              <a:effectLst/>
              <a:uFillTx/>
              <a:latin typeface="+mj-lt"/>
              <a:ea typeface="+mj-ea"/>
              <a:cs typeface="+mj-cs"/>
              <a:sym typeface="Gill Sans"/>
            </a:endParaRPr>
          </a:p>
        </p:txBody>
      </p:sp>
      <p:cxnSp>
        <p:nvCxnSpPr>
          <p:cNvPr id="4" name="Straight Arrow Connector 3">
            <a:extLst>
              <a:ext uri="{FF2B5EF4-FFF2-40B4-BE49-F238E27FC236}">
                <a16:creationId xmlns:a16="http://schemas.microsoft.com/office/drawing/2014/main" id="{EE94F332-BF34-B942-8AEE-6255CC5E5CFD}"/>
              </a:ext>
            </a:extLst>
          </p:cNvPr>
          <p:cNvCxnSpPr>
            <a:cxnSpLocks/>
          </p:cNvCxnSpPr>
          <p:nvPr/>
        </p:nvCxnSpPr>
        <p:spPr>
          <a:xfrm flipH="1" flipV="1">
            <a:off x="7723607" y="7954604"/>
            <a:ext cx="743637" cy="442808"/>
          </a:xfrm>
          <a:prstGeom prst="straightConnector1">
            <a:avLst/>
          </a:prstGeom>
          <a:noFill/>
          <a:ln w="76200" cap="flat">
            <a:solidFill>
              <a:schemeClr val="tx2">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19CFCFAE-8461-C142-A272-C0EEFF9EA4E3}"/>
              </a:ext>
            </a:extLst>
          </p:cNvPr>
          <p:cNvCxnSpPr>
            <a:cxnSpLocks/>
          </p:cNvCxnSpPr>
          <p:nvPr/>
        </p:nvCxnSpPr>
        <p:spPr>
          <a:xfrm flipH="1">
            <a:off x="6734764" y="9089791"/>
            <a:ext cx="1031398" cy="76171"/>
          </a:xfrm>
          <a:prstGeom prst="straightConnector1">
            <a:avLst/>
          </a:prstGeom>
          <a:noFill/>
          <a:ln w="76200" cap="flat">
            <a:solidFill>
              <a:schemeClr val="tx2">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9" name="Channel :">
            <a:extLst>
              <a:ext uri="{FF2B5EF4-FFF2-40B4-BE49-F238E27FC236}">
                <a16:creationId xmlns:a16="http://schemas.microsoft.com/office/drawing/2014/main" id="{3C478045-4D41-4142-81A6-96F67EE3BB92}"/>
              </a:ext>
            </a:extLst>
          </p:cNvPr>
          <p:cNvSpPr/>
          <p:nvPr/>
        </p:nvSpPr>
        <p:spPr>
          <a:xfrm>
            <a:off x="983327" y="5389262"/>
            <a:ext cx="75402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a:t>
            </a:r>
            <a:endParaRPr sz="5400" dirty="0">
              <a:solidFill>
                <a:srgbClr val="FF0000"/>
              </a:solidFill>
            </a:endParaRPr>
          </a:p>
        </p:txBody>
      </p:sp>
      <p:sp>
        <p:nvSpPr>
          <p:cNvPr id="30" name="Channel :">
            <a:extLst>
              <a:ext uri="{FF2B5EF4-FFF2-40B4-BE49-F238E27FC236}">
                <a16:creationId xmlns:a16="http://schemas.microsoft.com/office/drawing/2014/main" id="{AEDE13E7-1BB3-B644-A706-E92C4F081023}"/>
              </a:ext>
            </a:extLst>
          </p:cNvPr>
          <p:cNvSpPr/>
          <p:nvPr/>
        </p:nvSpPr>
        <p:spPr>
          <a:xfrm>
            <a:off x="7045003" y="11550327"/>
            <a:ext cx="75402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2</a:t>
            </a:r>
            <a:endParaRPr sz="5400" dirty="0">
              <a:solidFill>
                <a:srgbClr val="FF0000"/>
              </a:solidFill>
            </a:endParaRPr>
          </a:p>
        </p:txBody>
      </p:sp>
      <p:sp>
        <p:nvSpPr>
          <p:cNvPr id="31" name="Channel :">
            <a:extLst>
              <a:ext uri="{FF2B5EF4-FFF2-40B4-BE49-F238E27FC236}">
                <a16:creationId xmlns:a16="http://schemas.microsoft.com/office/drawing/2014/main" id="{55142238-E4F9-5E4D-9C86-EFDEBB213318}"/>
              </a:ext>
            </a:extLst>
          </p:cNvPr>
          <p:cNvSpPr/>
          <p:nvPr/>
        </p:nvSpPr>
        <p:spPr>
          <a:xfrm>
            <a:off x="18309347" y="8640422"/>
            <a:ext cx="1357610"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1, 2</a:t>
            </a:r>
            <a:endParaRPr sz="5400" dirty="0">
              <a:solidFill>
                <a:srgbClr val="FF0000"/>
              </a:solidFill>
            </a:endParaRPr>
          </a:p>
        </p:txBody>
      </p:sp>
      <p:sp>
        <p:nvSpPr>
          <p:cNvPr id="32" name="Channel :">
            <a:extLst>
              <a:ext uri="{FF2B5EF4-FFF2-40B4-BE49-F238E27FC236}">
                <a16:creationId xmlns:a16="http://schemas.microsoft.com/office/drawing/2014/main" id="{17B0D5DA-13A2-FE47-B589-BB13438E0121}"/>
              </a:ext>
            </a:extLst>
          </p:cNvPr>
          <p:cNvSpPr/>
          <p:nvPr/>
        </p:nvSpPr>
        <p:spPr>
          <a:xfrm>
            <a:off x="8457310" y="8384802"/>
            <a:ext cx="75402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3</a:t>
            </a:r>
            <a:endParaRPr sz="5400" dirty="0">
              <a:solidFill>
                <a:srgbClr val="FF0000"/>
              </a:solidFill>
            </a:endParaRPr>
          </a:p>
        </p:txBody>
      </p:sp>
      <p:sp>
        <p:nvSpPr>
          <p:cNvPr id="33" name="Channel :">
            <a:extLst>
              <a:ext uri="{FF2B5EF4-FFF2-40B4-BE49-F238E27FC236}">
                <a16:creationId xmlns:a16="http://schemas.microsoft.com/office/drawing/2014/main" id="{44241A77-E46A-8540-8F5E-2124F8CA49F6}"/>
              </a:ext>
            </a:extLst>
          </p:cNvPr>
          <p:cNvSpPr/>
          <p:nvPr/>
        </p:nvSpPr>
        <p:spPr>
          <a:xfrm>
            <a:off x="21540426" y="8699167"/>
            <a:ext cx="75402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3</a:t>
            </a:r>
            <a:endParaRPr sz="5400" dirty="0">
              <a:solidFill>
                <a:srgbClr val="FF0000"/>
              </a:solidFill>
            </a:endParaRPr>
          </a:p>
        </p:txBody>
      </p:sp>
      <p:sp>
        <p:nvSpPr>
          <p:cNvPr id="34" name="Channel :">
            <a:extLst>
              <a:ext uri="{FF2B5EF4-FFF2-40B4-BE49-F238E27FC236}">
                <a16:creationId xmlns:a16="http://schemas.microsoft.com/office/drawing/2014/main" id="{573DF299-47F9-A44D-BE62-F2A1B3B8349D}"/>
              </a:ext>
            </a:extLst>
          </p:cNvPr>
          <p:cNvSpPr/>
          <p:nvPr/>
        </p:nvSpPr>
        <p:spPr>
          <a:xfrm>
            <a:off x="10310648" y="6768560"/>
            <a:ext cx="342476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Tree>
    <p:extLst>
      <p:ext uri="{BB962C8B-B14F-4D97-AF65-F5344CB8AC3E}">
        <p14:creationId xmlns:p14="http://schemas.microsoft.com/office/powerpoint/2010/main" val="1477408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dirty="0"/>
              <a:t>Marks and Channels </a:t>
            </a:r>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droppedImage.tiff" descr="droppedImage.tiff">
            <a:extLst>
              <a:ext uri="{FF2B5EF4-FFF2-40B4-BE49-F238E27FC236}">
                <a16:creationId xmlns:a16="http://schemas.microsoft.com/office/drawing/2014/main" id="{F4999883-03BE-7043-80EC-BF0FC70A3CC6}"/>
              </a:ext>
            </a:extLst>
          </p:cNvPr>
          <p:cNvPicPr>
            <a:picLocks noChangeAspect="1"/>
          </p:cNvPicPr>
          <p:nvPr/>
        </p:nvPicPr>
        <p:blipFill>
          <a:blip r:embed="rId3"/>
          <a:stretch>
            <a:fillRect/>
          </a:stretch>
        </p:blipFill>
        <p:spPr>
          <a:xfrm>
            <a:off x="1554725" y="4631276"/>
            <a:ext cx="7854745" cy="7973245"/>
          </a:xfrm>
          <a:prstGeom prst="rect">
            <a:avLst/>
          </a:prstGeom>
          <a:ln w="12700">
            <a:miter lim="400000"/>
          </a:ln>
        </p:spPr>
      </p:pic>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5">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7" name="Rectangle" descr="Rectangle">
            <a:extLst>
              <a:ext uri="{FF2B5EF4-FFF2-40B4-BE49-F238E27FC236}">
                <a16:creationId xmlns:a16="http://schemas.microsoft.com/office/drawing/2014/main" id="{7D4B17A2-8D41-7F46-85C5-FFAC59A9502C}"/>
              </a:ext>
            </a:extLst>
          </p:cNvPr>
          <p:cNvPicPr>
            <a:picLocks/>
          </p:cNvPicPr>
          <p:nvPr/>
        </p:nvPicPr>
        <p:blipFill>
          <a:blip r:embed="rId6"/>
          <a:stretch>
            <a:fillRect/>
          </a:stretch>
        </p:blipFill>
        <p:spPr>
          <a:xfrm>
            <a:off x="18124976" y="7235354"/>
            <a:ext cx="1903334" cy="1495691"/>
          </a:xfrm>
          <a:prstGeom prst="rect">
            <a:avLst/>
          </a:prstGeom>
        </p:spPr>
      </p:pic>
      <p:sp>
        <p:nvSpPr>
          <p:cNvPr id="11" name="Channel :">
            <a:extLst>
              <a:ext uri="{FF2B5EF4-FFF2-40B4-BE49-F238E27FC236}">
                <a16:creationId xmlns:a16="http://schemas.microsoft.com/office/drawing/2014/main" id="{BED87E7C-DF22-BB4A-90FF-1F8FBA33E383}"/>
              </a:ext>
            </a:extLst>
          </p:cNvPr>
          <p:cNvSpPr/>
          <p:nvPr/>
        </p:nvSpPr>
        <p:spPr>
          <a:xfrm>
            <a:off x="225324" y="3707877"/>
            <a:ext cx="12828524" cy="1118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b="1" dirty="0">
                <a:solidFill>
                  <a:schemeClr val="tx1"/>
                </a:solidFill>
              </a:rPr>
              <a:t>3 Attributes </a:t>
            </a:r>
            <a:r>
              <a:rPr lang="en-US" sz="6600" b="1" dirty="0">
                <a:solidFill>
                  <a:schemeClr val="tx1"/>
                </a:solidFill>
                <a:sym typeface="Wingdings" pitchFamily="2" charset="2"/>
              </a:rPr>
              <a:t> 3 Channels</a:t>
            </a:r>
            <a:endParaRPr sz="6600" b="1" dirty="0">
              <a:solidFill>
                <a:schemeClr val="tx1"/>
              </a:solidFill>
            </a:endParaRPr>
          </a:p>
        </p:txBody>
      </p:sp>
      <p:pic>
        <p:nvPicPr>
          <p:cNvPr id="21" name="Rectangle" descr="Rectangle">
            <a:extLst>
              <a:ext uri="{FF2B5EF4-FFF2-40B4-BE49-F238E27FC236}">
                <a16:creationId xmlns:a16="http://schemas.microsoft.com/office/drawing/2014/main" id="{DE8FDE1A-75C3-0A47-A801-276B33524887}"/>
              </a:ext>
            </a:extLst>
          </p:cNvPr>
          <p:cNvPicPr>
            <a:picLocks/>
          </p:cNvPicPr>
          <p:nvPr/>
        </p:nvPicPr>
        <p:blipFill>
          <a:blip r:embed="rId6"/>
          <a:stretch>
            <a:fillRect/>
          </a:stretch>
        </p:blipFill>
        <p:spPr>
          <a:xfrm>
            <a:off x="13846100" y="4270771"/>
            <a:ext cx="2819577" cy="1996361"/>
          </a:xfrm>
          <a:prstGeom prst="rect">
            <a:avLst/>
          </a:prstGeom>
        </p:spPr>
      </p:pic>
      <p:sp>
        <p:nvSpPr>
          <p:cNvPr id="23" name="Circle">
            <a:extLst>
              <a:ext uri="{FF2B5EF4-FFF2-40B4-BE49-F238E27FC236}">
                <a16:creationId xmlns:a16="http://schemas.microsoft.com/office/drawing/2014/main" id="{08AB0DA8-12BB-6E4B-BE2C-4C1C23692B0C}"/>
              </a:ext>
            </a:extLst>
          </p:cNvPr>
          <p:cNvSpPr/>
          <p:nvPr/>
        </p:nvSpPr>
        <p:spPr>
          <a:xfrm>
            <a:off x="4867511" y="6311360"/>
            <a:ext cx="457200" cy="457200"/>
          </a:xfrm>
          <a:prstGeom prst="ellipse">
            <a:avLst/>
          </a:prstGeom>
          <a:solidFill>
            <a:srgbClr val="AFBF86"/>
          </a:solidFill>
          <a:ln w="12700">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4000">
                <a:solidFill>
                  <a:srgbClr val="FFFFFF"/>
                </a:solidFill>
                <a:effectLst>
                  <a:outerShdw blurRad="38100" dist="12700" dir="5400000" rotWithShape="0">
                    <a:srgbClr val="000000">
                      <a:alpha val="50000"/>
                    </a:srgbClr>
                  </a:outerShdw>
                </a:effectLst>
              </a:defRPr>
            </a:pPr>
            <a:endParaRPr kumimoji="0" sz="4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4" name="Circle">
            <a:extLst>
              <a:ext uri="{FF2B5EF4-FFF2-40B4-BE49-F238E27FC236}">
                <a16:creationId xmlns:a16="http://schemas.microsoft.com/office/drawing/2014/main" id="{64F58DFE-F803-7842-9F2C-847CA579FDDD}"/>
              </a:ext>
            </a:extLst>
          </p:cNvPr>
          <p:cNvSpPr/>
          <p:nvPr/>
        </p:nvSpPr>
        <p:spPr>
          <a:xfrm>
            <a:off x="6182055" y="8861191"/>
            <a:ext cx="457200" cy="457200"/>
          </a:xfrm>
          <a:prstGeom prst="ellipse">
            <a:avLst/>
          </a:prstGeom>
          <a:solidFill>
            <a:srgbClr val="AFBF86"/>
          </a:solidFill>
          <a:ln w="12700">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4000">
                <a:solidFill>
                  <a:srgbClr val="FFFFFF"/>
                </a:solidFill>
                <a:effectLst>
                  <a:outerShdw blurRad="38100" dist="12700" dir="5400000" rotWithShape="0">
                    <a:srgbClr val="000000">
                      <a:alpha val="50000"/>
                    </a:srgbClr>
                  </a:outerShdw>
                </a:effectLst>
              </a:defRPr>
            </a:pPr>
            <a:endParaRPr kumimoji="0" sz="4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sp>
        <p:nvSpPr>
          <p:cNvPr id="25" name="Circle">
            <a:extLst>
              <a:ext uri="{FF2B5EF4-FFF2-40B4-BE49-F238E27FC236}">
                <a16:creationId xmlns:a16="http://schemas.microsoft.com/office/drawing/2014/main" id="{50156EE8-50C8-4E4A-8AFF-DE949189DA07}"/>
              </a:ext>
            </a:extLst>
          </p:cNvPr>
          <p:cNvSpPr/>
          <p:nvPr/>
        </p:nvSpPr>
        <p:spPr>
          <a:xfrm>
            <a:off x="3563098" y="9846055"/>
            <a:ext cx="457200" cy="457200"/>
          </a:xfrm>
          <a:prstGeom prst="ellipse">
            <a:avLst/>
          </a:prstGeom>
          <a:solidFill>
            <a:srgbClr val="AFBF86"/>
          </a:solidFill>
          <a:ln w="12700">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4000">
                <a:solidFill>
                  <a:srgbClr val="FFFFFF"/>
                </a:solidFill>
                <a:effectLst>
                  <a:outerShdw blurRad="38100" dist="12700" dir="5400000" rotWithShape="0">
                    <a:srgbClr val="000000">
                      <a:alpha val="50000"/>
                    </a:srgbClr>
                  </a:outerShdw>
                </a:effectLst>
              </a:defRPr>
            </a:pPr>
            <a:endParaRPr kumimoji="0" sz="4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sym typeface="Gill Sans"/>
            </a:endParaRPr>
          </a:p>
        </p:txBody>
      </p:sp>
      <p:pic>
        <p:nvPicPr>
          <p:cNvPr id="26" name="Rectangle" descr="Rectangle">
            <a:extLst>
              <a:ext uri="{FF2B5EF4-FFF2-40B4-BE49-F238E27FC236}">
                <a16:creationId xmlns:a16="http://schemas.microsoft.com/office/drawing/2014/main" id="{E9A5A488-B5E3-4242-9DEB-A57C5477A7EA}"/>
              </a:ext>
            </a:extLst>
          </p:cNvPr>
          <p:cNvPicPr>
            <a:picLocks/>
          </p:cNvPicPr>
          <p:nvPr/>
        </p:nvPicPr>
        <p:blipFill>
          <a:blip r:embed="rId6"/>
          <a:stretch>
            <a:fillRect/>
          </a:stretch>
        </p:blipFill>
        <p:spPr>
          <a:xfrm>
            <a:off x="20234787" y="6664642"/>
            <a:ext cx="3463413" cy="2137555"/>
          </a:xfrm>
          <a:prstGeom prst="rect">
            <a:avLst/>
          </a:prstGeom>
        </p:spPr>
      </p:pic>
      <p:sp>
        <p:nvSpPr>
          <p:cNvPr id="27" name="TextBox 26">
            <a:extLst>
              <a:ext uri="{FF2B5EF4-FFF2-40B4-BE49-F238E27FC236}">
                <a16:creationId xmlns:a16="http://schemas.microsoft.com/office/drawing/2014/main" id="{B9D0B306-8596-D946-AFAD-79E52D5B567A}"/>
              </a:ext>
            </a:extLst>
          </p:cNvPr>
          <p:cNvSpPr txBox="1"/>
          <p:nvPr/>
        </p:nvSpPr>
        <p:spPr>
          <a:xfrm>
            <a:off x="9597653" y="8388305"/>
            <a:ext cx="565861"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t>Z</a:t>
            </a:r>
            <a:endParaRPr kumimoji="0" lang="en-US" sz="5600" b="0" i="0" u="none" strike="noStrike" cap="none" spc="0" normalizeH="0" baseline="0" dirty="0">
              <a:ln>
                <a:noFill/>
              </a:ln>
              <a:solidFill>
                <a:srgbClr val="000000"/>
              </a:solidFill>
              <a:effectLst/>
              <a:uFillTx/>
              <a:latin typeface="+mj-lt"/>
              <a:ea typeface="+mj-ea"/>
              <a:cs typeface="+mj-cs"/>
              <a:sym typeface="Gill Sans"/>
            </a:endParaRPr>
          </a:p>
        </p:txBody>
      </p:sp>
      <p:cxnSp>
        <p:nvCxnSpPr>
          <p:cNvPr id="4" name="Straight Arrow Connector 3">
            <a:extLst>
              <a:ext uri="{FF2B5EF4-FFF2-40B4-BE49-F238E27FC236}">
                <a16:creationId xmlns:a16="http://schemas.microsoft.com/office/drawing/2014/main" id="{EE94F332-BF34-B942-8AEE-6255CC5E5CFD}"/>
              </a:ext>
            </a:extLst>
          </p:cNvPr>
          <p:cNvCxnSpPr>
            <a:cxnSpLocks/>
          </p:cNvCxnSpPr>
          <p:nvPr/>
        </p:nvCxnSpPr>
        <p:spPr>
          <a:xfrm flipH="1" flipV="1">
            <a:off x="7723607" y="7954604"/>
            <a:ext cx="743637" cy="442808"/>
          </a:xfrm>
          <a:prstGeom prst="straightConnector1">
            <a:avLst/>
          </a:prstGeom>
          <a:noFill/>
          <a:ln w="76200" cap="flat">
            <a:solidFill>
              <a:schemeClr val="tx2">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27">
            <a:extLst>
              <a:ext uri="{FF2B5EF4-FFF2-40B4-BE49-F238E27FC236}">
                <a16:creationId xmlns:a16="http://schemas.microsoft.com/office/drawing/2014/main" id="{19CFCFAE-8461-C142-A272-C0EEFF9EA4E3}"/>
              </a:ext>
            </a:extLst>
          </p:cNvPr>
          <p:cNvCxnSpPr>
            <a:cxnSpLocks/>
          </p:cNvCxnSpPr>
          <p:nvPr/>
        </p:nvCxnSpPr>
        <p:spPr>
          <a:xfrm flipH="1">
            <a:off x="6734764" y="9089791"/>
            <a:ext cx="1031398" cy="76171"/>
          </a:xfrm>
          <a:prstGeom prst="straightConnector1">
            <a:avLst/>
          </a:prstGeom>
          <a:noFill/>
          <a:ln w="76200" cap="flat">
            <a:solidFill>
              <a:schemeClr val="tx2">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9" name="Channel :">
            <a:extLst>
              <a:ext uri="{FF2B5EF4-FFF2-40B4-BE49-F238E27FC236}">
                <a16:creationId xmlns:a16="http://schemas.microsoft.com/office/drawing/2014/main" id="{3C478045-4D41-4142-81A6-96F67EE3BB92}"/>
              </a:ext>
            </a:extLst>
          </p:cNvPr>
          <p:cNvSpPr/>
          <p:nvPr/>
        </p:nvSpPr>
        <p:spPr>
          <a:xfrm>
            <a:off x="983327" y="5389262"/>
            <a:ext cx="75402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a:t>
            </a:r>
            <a:endParaRPr sz="5400" dirty="0">
              <a:solidFill>
                <a:srgbClr val="FF0000"/>
              </a:solidFill>
            </a:endParaRPr>
          </a:p>
        </p:txBody>
      </p:sp>
      <p:sp>
        <p:nvSpPr>
          <p:cNvPr id="30" name="Channel :">
            <a:extLst>
              <a:ext uri="{FF2B5EF4-FFF2-40B4-BE49-F238E27FC236}">
                <a16:creationId xmlns:a16="http://schemas.microsoft.com/office/drawing/2014/main" id="{AEDE13E7-1BB3-B644-A706-E92C4F081023}"/>
              </a:ext>
            </a:extLst>
          </p:cNvPr>
          <p:cNvSpPr/>
          <p:nvPr/>
        </p:nvSpPr>
        <p:spPr>
          <a:xfrm>
            <a:off x="7045003" y="11550327"/>
            <a:ext cx="75402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2</a:t>
            </a:r>
            <a:endParaRPr sz="5400" dirty="0">
              <a:solidFill>
                <a:srgbClr val="FF0000"/>
              </a:solidFill>
            </a:endParaRPr>
          </a:p>
        </p:txBody>
      </p:sp>
      <p:sp>
        <p:nvSpPr>
          <p:cNvPr id="31" name="Channel :">
            <a:extLst>
              <a:ext uri="{FF2B5EF4-FFF2-40B4-BE49-F238E27FC236}">
                <a16:creationId xmlns:a16="http://schemas.microsoft.com/office/drawing/2014/main" id="{55142238-E4F9-5E4D-9C86-EFDEBB213318}"/>
              </a:ext>
            </a:extLst>
          </p:cNvPr>
          <p:cNvSpPr/>
          <p:nvPr/>
        </p:nvSpPr>
        <p:spPr>
          <a:xfrm>
            <a:off x="18309347" y="8640422"/>
            <a:ext cx="1357610"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1, 2</a:t>
            </a:r>
            <a:endParaRPr sz="5400" dirty="0">
              <a:solidFill>
                <a:srgbClr val="FF0000"/>
              </a:solidFill>
            </a:endParaRPr>
          </a:p>
        </p:txBody>
      </p:sp>
      <p:sp>
        <p:nvSpPr>
          <p:cNvPr id="32" name="Channel :">
            <a:extLst>
              <a:ext uri="{FF2B5EF4-FFF2-40B4-BE49-F238E27FC236}">
                <a16:creationId xmlns:a16="http://schemas.microsoft.com/office/drawing/2014/main" id="{17B0D5DA-13A2-FE47-B589-BB13438E0121}"/>
              </a:ext>
            </a:extLst>
          </p:cNvPr>
          <p:cNvSpPr/>
          <p:nvPr/>
        </p:nvSpPr>
        <p:spPr>
          <a:xfrm>
            <a:off x="8147168" y="8384802"/>
            <a:ext cx="75402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3</a:t>
            </a:r>
            <a:endParaRPr sz="5400" dirty="0">
              <a:solidFill>
                <a:srgbClr val="FF0000"/>
              </a:solidFill>
            </a:endParaRPr>
          </a:p>
        </p:txBody>
      </p:sp>
      <p:sp>
        <p:nvSpPr>
          <p:cNvPr id="33" name="Channel :">
            <a:extLst>
              <a:ext uri="{FF2B5EF4-FFF2-40B4-BE49-F238E27FC236}">
                <a16:creationId xmlns:a16="http://schemas.microsoft.com/office/drawing/2014/main" id="{44241A77-E46A-8540-8F5E-2124F8CA49F6}"/>
              </a:ext>
            </a:extLst>
          </p:cNvPr>
          <p:cNvSpPr/>
          <p:nvPr/>
        </p:nvSpPr>
        <p:spPr>
          <a:xfrm>
            <a:off x="21540426" y="8699167"/>
            <a:ext cx="75402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3</a:t>
            </a:r>
            <a:endParaRPr sz="5400" dirty="0">
              <a:solidFill>
                <a:srgbClr val="FF0000"/>
              </a:solidFill>
            </a:endParaRPr>
          </a:p>
        </p:txBody>
      </p:sp>
      <p:sp>
        <p:nvSpPr>
          <p:cNvPr id="34" name="Channel :">
            <a:extLst>
              <a:ext uri="{FF2B5EF4-FFF2-40B4-BE49-F238E27FC236}">
                <a16:creationId xmlns:a16="http://schemas.microsoft.com/office/drawing/2014/main" id="{573DF299-47F9-A44D-BE62-F2A1B3B8349D}"/>
              </a:ext>
            </a:extLst>
          </p:cNvPr>
          <p:cNvSpPr/>
          <p:nvPr/>
        </p:nvSpPr>
        <p:spPr>
          <a:xfrm>
            <a:off x="10310648" y="6768560"/>
            <a:ext cx="342476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
        <p:nvSpPr>
          <p:cNvPr id="36" name="Title 3">
            <a:extLst>
              <a:ext uri="{FF2B5EF4-FFF2-40B4-BE49-F238E27FC236}">
                <a16:creationId xmlns:a16="http://schemas.microsoft.com/office/drawing/2014/main" id="{D093F76D-231E-950F-CE19-0903390C9B2F}"/>
              </a:ext>
            </a:extLst>
          </p:cNvPr>
          <p:cNvSpPr txBox="1">
            <a:spLocks/>
          </p:cNvSpPr>
          <p:nvPr/>
        </p:nvSpPr>
        <p:spPr>
          <a:xfrm>
            <a:off x="53872" y="3497814"/>
            <a:ext cx="24158676" cy="9855200"/>
          </a:xfrm>
          <a:prstGeom prst="rect">
            <a:avLst/>
          </a:prstGeom>
          <a:solidFill>
            <a:srgbClr val="FFFFFF">
              <a:alpha val="89804"/>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t>What if I have a 4</a:t>
            </a:r>
            <a:r>
              <a:rPr lang="en-US" baseline="30000" dirty="0"/>
              <a:t>th</a:t>
            </a:r>
            <a:endParaRPr lang="en-US" dirty="0"/>
          </a:p>
          <a:p>
            <a:pPr hangingPunct="1"/>
            <a:r>
              <a:rPr lang="en-US" dirty="0"/>
              <a:t>attribute to encode?</a:t>
            </a:r>
          </a:p>
        </p:txBody>
      </p:sp>
    </p:spTree>
    <p:extLst>
      <p:ext uri="{BB962C8B-B14F-4D97-AF65-F5344CB8AC3E}">
        <p14:creationId xmlns:p14="http://schemas.microsoft.com/office/powerpoint/2010/main" val="1993003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droppedImage.tiff" descr="droppedImage.tiff">
            <a:extLst>
              <a:ext uri="{FF2B5EF4-FFF2-40B4-BE49-F238E27FC236}">
                <a16:creationId xmlns:a16="http://schemas.microsoft.com/office/drawing/2014/main" id="{C613FF0E-BEC8-7243-B54F-48B4C87B9BFD}"/>
              </a:ext>
            </a:extLst>
          </p:cNvPr>
          <p:cNvPicPr>
            <a:picLocks noChangeAspect="1"/>
          </p:cNvPicPr>
          <p:nvPr/>
        </p:nvPicPr>
        <p:blipFill>
          <a:blip r:embed="rId3"/>
          <a:stretch>
            <a:fillRect/>
          </a:stretch>
        </p:blipFill>
        <p:spPr>
          <a:xfrm>
            <a:off x="1245500" y="4677766"/>
            <a:ext cx="8189418" cy="8258672"/>
          </a:xfrm>
          <a:prstGeom prst="rect">
            <a:avLst/>
          </a:prstGeom>
          <a:ln w="12700">
            <a:miter lim="400000"/>
          </a:ln>
        </p:spPr>
      </p:pic>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5">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7" name="Rectangle" descr="Rectangle">
            <a:extLst>
              <a:ext uri="{FF2B5EF4-FFF2-40B4-BE49-F238E27FC236}">
                <a16:creationId xmlns:a16="http://schemas.microsoft.com/office/drawing/2014/main" id="{7D4B17A2-8D41-7F46-85C5-FFAC59A9502C}"/>
              </a:ext>
            </a:extLst>
          </p:cNvPr>
          <p:cNvPicPr>
            <a:picLocks/>
          </p:cNvPicPr>
          <p:nvPr/>
        </p:nvPicPr>
        <p:blipFill>
          <a:blip r:embed="rId6"/>
          <a:stretch>
            <a:fillRect/>
          </a:stretch>
        </p:blipFill>
        <p:spPr>
          <a:xfrm>
            <a:off x="18124976" y="7235354"/>
            <a:ext cx="1903334" cy="1495691"/>
          </a:xfrm>
          <a:prstGeom prst="rect">
            <a:avLst/>
          </a:prstGeom>
        </p:spPr>
      </p:pic>
      <p:sp>
        <p:nvSpPr>
          <p:cNvPr id="11" name="Channel :">
            <a:extLst>
              <a:ext uri="{FF2B5EF4-FFF2-40B4-BE49-F238E27FC236}">
                <a16:creationId xmlns:a16="http://schemas.microsoft.com/office/drawing/2014/main" id="{BED87E7C-DF22-BB4A-90FF-1F8FBA33E383}"/>
              </a:ext>
            </a:extLst>
          </p:cNvPr>
          <p:cNvSpPr/>
          <p:nvPr/>
        </p:nvSpPr>
        <p:spPr>
          <a:xfrm>
            <a:off x="225324" y="3676346"/>
            <a:ext cx="13963642" cy="1118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b="1" dirty="0">
                <a:solidFill>
                  <a:schemeClr val="tx1"/>
                </a:solidFill>
              </a:rPr>
              <a:t>4 Attributes </a:t>
            </a:r>
            <a:r>
              <a:rPr lang="en-US" sz="6600" b="1" dirty="0">
                <a:solidFill>
                  <a:schemeClr val="tx1"/>
                </a:solidFill>
                <a:sym typeface="Wingdings" pitchFamily="2" charset="2"/>
              </a:rPr>
              <a:t> 4 Channels</a:t>
            </a:r>
            <a:endParaRPr sz="6600" b="1" dirty="0">
              <a:solidFill>
                <a:schemeClr val="tx1"/>
              </a:solidFill>
            </a:endParaRPr>
          </a:p>
        </p:txBody>
      </p:sp>
      <p:pic>
        <p:nvPicPr>
          <p:cNvPr id="21" name="Rectangle" descr="Rectangle">
            <a:extLst>
              <a:ext uri="{FF2B5EF4-FFF2-40B4-BE49-F238E27FC236}">
                <a16:creationId xmlns:a16="http://schemas.microsoft.com/office/drawing/2014/main" id="{DE8FDE1A-75C3-0A47-A801-276B33524887}"/>
              </a:ext>
            </a:extLst>
          </p:cNvPr>
          <p:cNvPicPr>
            <a:picLocks/>
          </p:cNvPicPr>
          <p:nvPr/>
        </p:nvPicPr>
        <p:blipFill>
          <a:blip r:embed="rId6"/>
          <a:stretch>
            <a:fillRect/>
          </a:stretch>
        </p:blipFill>
        <p:spPr>
          <a:xfrm>
            <a:off x="13846100" y="4270771"/>
            <a:ext cx="2819577" cy="1996361"/>
          </a:xfrm>
          <a:prstGeom prst="rect">
            <a:avLst/>
          </a:prstGeom>
        </p:spPr>
      </p:pic>
      <p:pic>
        <p:nvPicPr>
          <p:cNvPr id="26" name="Rectangle" descr="Rectangle">
            <a:extLst>
              <a:ext uri="{FF2B5EF4-FFF2-40B4-BE49-F238E27FC236}">
                <a16:creationId xmlns:a16="http://schemas.microsoft.com/office/drawing/2014/main" id="{E9A5A488-B5E3-4242-9DEB-A57C5477A7EA}"/>
              </a:ext>
            </a:extLst>
          </p:cNvPr>
          <p:cNvPicPr>
            <a:picLocks/>
          </p:cNvPicPr>
          <p:nvPr/>
        </p:nvPicPr>
        <p:blipFill>
          <a:blip r:embed="rId6"/>
          <a:stretch>
            <a:fillRect/>
          </a:stretch>
        </p:blipFill>
        <p:spPr>
          <a:xfrm>
            <a:off x="20234787" y="6664642"/>
            <a:ext cx="3463413" cy="2137555"/>
          </a:xfrm>
          <a:prstGeom prst="rect">
            <a:avLst/>
          </a:prstGeom>
        </p:spPr>
      </p:pic>
      <p:pic>
        <p:nvPicPr>
          <p:cNvPr id="22" name="Rectangle" descr="Rectangle">
            <a:extLst>
              <a:ext uri="{FF2B5EF4-FFF2-40B4-BE49-F238E27FC236}">
                <a16:creationId xmlns:a16="http://schemas.microsoft.com/office/drawing/2014/main" id="{32EF878C-F7E1-2E41-BBA8-7552FE9B842B}"/>
              </a:ext>
            </a:extLst>
          </p:cNvPr>
          <p:cNvPicPr>
            <a:picLocks/>
          </p:cNvPicPr>
          <p:nvPr/>
        </p:nvPicPr>
        <p:blipFill>
          <a:blip r:embed="rId6"/>
          <a:stretch>
            <a:fillRect/>
          </a:stretch>
        </p:blipFill>
        <p:spPr>
          <a:xfrm>
            <a:off x="16985098" y="11999522"/>
            <a:ext cx="3249690" cy="1495692"/>
          </a:xfrm>
          <a:prstGeom prst="rect">
            <a:avLst/>
          </a:prstGeom>
        </p:spPr>
      </p:pic>
      <p:sp>
        <p:nvSpPr>
          <p:cNvPr id="27" name="TextBox 26">
            <a:extLst>
              <a:ext uri="{FF2B5EF4-FFF2-40B4-BE49-F238E27FC236}">
                <a16:creationId xmlns:a16="http://schemas.microsoft.com/office/drawing/2014/main" id="{30EB71F3-C7B2-7948-ABDA-8C2EAA5920F9}"/>
              </a:ext>
            </a:extLst>
          </p:cNvPr>
          <p:cNvSpPr txBox="1"/>
          <p:nvPr/>
        </p:nvSpPr>
        <p:spPr>
          <a:xfrm>
            <a:off x="6780960" y="10308408"/>
            <a:ext cx="388888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t>Z</a:t>
            </a:r>
            <a:endParaRPr kumimoji="0" lang="en-US" sz="5600" b="0" i="0" u="none" strike="noStrike" cap="none" spc="0" normalizeH="0" baseline="0" dirty="0">
              <a:ln>
                <a:noFill/>
              </a:ln>
              <a:solidFill>
                <a:srgbClr val="000000"/>
              </a:solidFill>
              <a:effectLst/>
              <a:uFillTx/>
              <a:latin typeface="+mj-lt"/>
              <a:ea typeface="+mj-ea"/>
              <a:cs typeface="+mj-cs"/>
              <a:sym typeface="Gill Sans"/>
            </a:endParaRPr>
          </a:p>
        </p:txBody>
      </p:sp>
      <p:cxnSp>
        <p:nvCxnSpPr>
          <p:cNvPr id="28" name="Straight Arrow Connector 27">
            <a:extLst>
              <a:ext uri="{FF2B5EF4-FFF2-40B4-BE49-F238E27FC236}">
                <a16:creationId xmlns:a16="http://schemas.microsoft.com/office/drawing/2014/main" id="{33895D09-F6CE-5849-891D-9D3F4266B6A2}"/>
              </a:ext>
            </a:extLst>
          </p:cNvPr>
          <p:cNvCxnSpPr>
            <a:cxnSpLocks/>
          </p:cNvCxnSpPr>
          <p:nvPr/>
        </p:nvCxnSpPr>
        <p:spPr>
          <a:xfrm flipH="1" flipV="1">
            <a:off x="7669161" y="9806175"/>
            <a:ext cx="321030" cy="465180"/>
          </a:xfrm>
          <a:prstGeom prst="straightConnector1">
            <a:avLst/>
          </a:prstGeom>
          <a:noFill/>
          <a:ln w="76200" cap="flat">
            <a:solidFill>
              <a:schemeClr val="tx2">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6A864C1B-3836-6940-9E62-85E8DB7C4612}"/>
              </a:ext>
            </a:extLst>
          </p:cNvPr>
          <p:cNvCxnSpPr>
            <a:cxnSpLocks/>
          </p:cNvCxnSpPr>
          <p:nvPr/>
        </p:nvCxnSpPr>
        <p:spPr>
          <a:xfrm flipH="1" flipV="1">
            <a:off x="6282813" y="10707329"/>
            <a:ext cx="1006295" cy="256405"/>
          </a:xfrm>
          <a:prstGeom prst="straightConnector1">
            <a:avLst/>
          </a:prstGeom>
          <a:noFill/>
          <a:ln w="76200" cap="flat">
            <a:solidFill>
              <a:schemeClr val="tx2">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 name="Donut 5">
            <a:extLst>
              <a:ext uri="{FF2B5EF4-FFF2-40B4-BE49-F238E27FC236}">
                <a16:creationId xmlns:a16="http://schemas.microsoft.com/office/drawing/2014/main" id="{8B118C3E-FEFB-AC48-B555-0CE2F80B632D}"/>
              </a:ext>
            </a:extLst>
          </p:cNvPr>
          <p:cNvSpPr/>
          <p:nvPr/>
        </p:nvSpPr>
        <p:spPr>
          <a:xfrm>
            <a:off x="4778477" y="6563234"/>
            <a:ext cx="900493" cy="964367"/>
          </a:xfrm>
          <a:prstGeom prst="donut">
            <a:avLst>
              <a:gd name="adj" fmla="val 15019"/>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2" name="Channel :">
            <a:extLst>
              <a:ext uri="{FF2B5EF4-FFF2-40B4-BE49-F238E27FC236}">
                <a16:creationId xmlns:a16="http://schemas.microsoft.com/office/drawing/2014/main" id="{4FDE98B5-1EF4-E84C-A7DF-170FE5375824}"/>
              </a:ext>
            </a:extLst>
          </p:cNvPr>
          <p:cNvSpPr/>
          <p:nvPr/>
        </p:nvSpPr>
        <p:spPr>
          <a:xfrm>
            <a:off x="983327" y="5684232"/>
            <a:ext cx="75402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a:t>
            </a:r>
            <a:endParaRPr sz="5400" dirty="0">
              <a:solidFill>
                <a:srgbClr val="FF0000"/>
              </a:solidFill>
            </a:endParaRPr>
          </a:p>
        </p:txBody>
      </p:sp>
      <p:sp>
        <p:nvSpPr>
          <p:cNvPr id="33" name="Channel :">
            <a:extLst>
              <a:ext uri="{FF2B5EF4-FFF2-40B4-BE49-F238E27FC236}">
                <a16:creationId xmlns:a16="http://schemas.microsoft.com/office/drawing/2014/main" id="{DB8C8E59-9BF7-B54A-8B9D-44E52A4913D0}"/>
              </a:ext>
            </a:extLst>
          </p:cNvPr>
          <p:cNvSpPr/>
          <p:nvPr/>
        </p:nvSpPr>
        <p:spPr>
          <a:xfrm>
            <a:off x="7045003" y="11845297"/>
            <a:ext cx="75402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2</a:t>
            </a:r>
            <a:endParaRPr sz="5400" dirty="0">
              <a:solidFill>
                <a:srgbClr val="FF0000"/>
              </a:solidFill>
            </a:endParaRPr>
          </a:p>
        </p:txBody>
      </p:sp>
      <p:sp>
        <p:nvSpPr>
          <p:cNvPr id="34" name="Channel :">
            <a:extLst>
              <a:ext uri="{FF2B5EF4-FFF2-40B4-BE49-F238E27FC236}">
                <a16:creationId xmlns:a16="http://schemas.microsoft.com/office/drawing/2014/main" id="{49885F84-B1AF-7E4F-9AB9-057D370D3E94}"/>
              </a:ext>
            </a:extLst>
          </p:cNvPr>
          <p:cNvSpPr/>
          <p:nvPr/>
        </p:nvSpPr>
        <p:spPr>
          <a:xfrm>
            <a:off x="18315413" y="8548342"/>
            <a:ext cx="1357610"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1, 2</a:t>
            </a:r>
            <a:endParaRPr sz="5400" dirty="0">
              <a:solidFill>
                <a:srgbClr val="FF0000"/>
              </a:solidFill>
            </a:endParaRPr>
          </a:p>
        </p:txBody>
      </p:sp>
      <p:sp>
        <p:nvSpPr>
          <p:cNvPr id="35" name="Channel :">
            <a:extLst>
              <a:ext uri="{FF2B5EF4-FFF2-40B4-BE49-F238E27FC236}">
                <a16:creationId xmlns:a16="http://schemas.microsoft.com/office/drawing/2014/main" id="{F78558F7-7F29-BE44-BE06-ADC4008C1D51}"/>
              </a:ext>
            </a:extLst>
          </p:cNvPr>
          <p:cNvSpPr/>
          <p:nvPr/>
        </p:nvSpPr>
        <p:spPr>
          <a:xfrm>
            <a:off x="7417313" y="10339186"/>
            <a:ext cx="75402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3</a:t>
            </a:r>
            <a:endParaRPr sz="5400" dirty="0">
              <a:solidFill>
                <a:srgbClr val="FF0000"/>
              </a:solidFill>
            </a:endParaRPr>
          </a:p>
        </p:txBody>
      </p:sp>
      <p:sp>
        <p:nvSpPr>
          <p:cNvPr id="36" name="Channel :">
            <a:extLst>
              <a:ext uri="{FF2B5EF4-FFF2-40B4-BE49-F238E27FC236}">
                <a16:creationId xmlns:a16="http://schemas.microsoft.com/office/drawing/2014/main" id="{CB10F233-673C-A145-8911-99F4782D41B1}"/>
              </a:ext>
            </a:extLst>
          </p:cNvPr>
          <p:cNvSpPr/>
          <p:nvPr/>
        </p:nvSpPr>
        <p:spPr>
          <a:xfrm>
            <a:off x="21540426" y="8699167"/>
            <a:ext cx="75402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3</a:t>
            </a:r>
            <a:endParaRPr sz="5400" dirty="0">
              <a:solidFill>
                <a:srgbClr val="FF0000"/>
              </a:solidFill>
            </a:endParaRPr>
          </a:p>
        </p:txBody>
      </p:sp>
      <p:sp>
        <p:nvSpPr>
          <p:cNvPr id="37" name="Channel :">
            <a:extLst>
              <a:ext uri="{FF2B5EF4-FFF2-40B4-BE49-F238E27FC236}">
                <a16:creationId xmlns:a16="http://schemas.microsoft.com/office/drawing/2014/main" id="{D138F2AB-D655-CC41-BCD8-30A74466FC97}"/>
              </a:ext>
            </a:extLst>
          </p:cNvPr>
          <p:cNvSpPr/>
          <p:nvPr/>
        </p:nvSpPr>
        <p:spPr>
          <a:xfrm>
            <a:off x="4122575" y="5696051"/>
            <a:ext cx="75402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4</a:t>
            </a:r>
            <a:endParaRPr sz="5400" dirty="0">
              <a:solidFill>
                <a:srgbClr val="FF0000"/>
              </a:solidFill>
            </a:endParaRPr>
          </a:p>
        </p:txBody>
      </p:sp>
      <p:sp>
        <p:nvSpPr>
          <p:cNvPr id="38" name="Channel :">
            <a:extLst>
              <a:ext uri="{FF2B5EF4-FFF2-40B4-BE49-F238E27FC236}">
                <a16:creationId xmlns:a16="http://schemas.microsoft.com/office/drawing/2014/main" id="{DBEEB28A-3DA2-0042-B68B-0D5824077168}"/>
              </a:ext>
            </a:extLst>
          </p:cNvPr>
          <p:cNvSpPr/>
          <p:nvPr/>
        </p:nvSpPr>
        <p:spPr>
          <a:xfrm>
            <a:off x="19296010" y="11928370"/>
            <a:ext cx="75402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4</a:t>
            </a:r>
            <a:endParaRPr sz="5400" dirty="0">
              <a:solidFill>
                <a:srgbClr val="FF0000"/>
              </a:solidFill>
            </a:endParaRPr>
          </a:p>
        </p:txBody>
      </p:sp>
      <p:sp>
        <p:nvSpPr>
          <p:cNvPr id="31" name="Channel :">
            <a:extLst>
              <a:ext uri="{FF2B5EF4-FFF2-40B4-BE49-F238E27FC236}">
                <a16:creationId xmlns:a16="http://schemas.microsoft.com/office/drawing/2014/main" id="{2A94AF79-F4E4-E142-AAED-C7E193F2C77F}"/>
              </a:ext>
            </a:extLst>
          </p:cNvPr>
          <p:cNvSpPr/>
          <p:nvPr/>
        </p:nvSpPr>
        <p:spPr>
          <a:xfrm>
            <a:off x="10310648" y="6768560"/>
            <a:ext cx="342476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Tree>
    <p:extLst>
      <p:ext uri="{BB962C8B-B14F-4D97-AF65-F5344CB8AC3E}">
        <p14:creationId xmlns:p14="http://schemas.microsoft.com/office/powerpoint/2010/main" val="1251518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32</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6" name="droppedImage.tiff" descr="droppedImage.tiff">
            <a:extLst>
              <a:ext uri="{FF2B5EF4-FFF2-40B4-BE49-F238E27FC236}">
                <a16:creationId xmlns:a16="http://schemas.microsoft.com/office/drawing/2014/main" id="{C6C457AE-FBEF-9E40-97DC-31501B809FB2}"/>
              </a:ext>
            </a:extLst>
          </p:cNvPr>
          <p:cNvPicPr>
            <a:picLocks noChangeAspect="1"/>
          </p:cNvPicPr>
          <p:nvPr/>
        </p:nvPicPr>
        <p:blipFill>
          <a:blip r:embed="rId3"/>
          <a:stretch>
            <a:fillRect/>
          </a:stretch>
        </p:blipFill>
        <p:spPr>
          <a:xfrm>
            <a:off x="1752600" y="4810960"/>
            <a:ext cx="7505700" cy="7571540"/>
          </a:xfrm>
          <a:prstGeom prst="rect">
            <a:avLst/>
          </a:prstGeom>
          <a:ln w="12700">
            <a:miter lim="400000"/>
          </a:ln>
        </p:spPr>
      </p:pic>
    </p:spTree>
    <p:extLst>
      <p:ext uri="{BB962C8B-B14F-4D97-AF65-F5344CB8AC3E}">
        <p14:creationId xmlns:p14="http://schemas.microsoft.com/office/powerpoint/2010/main" val="336988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4">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1" name="droppedImage.tiff" descr="droppedImage.tiff">
            <a:extLst>
              <a:ext uri="{FF2B5EF4-FFF2-40B4-BE49-F238E27FC236}">
                <a16:creationId xmlns:a16="http://schemas.microsoft.com/office/drawing/2014/main" id="{FEC92B67-3992-E049-A75B-D91FDFC8D32D}"/>
              </a:ext>
            </a:extLst>
          </p:cNvPr>
          <p:cNvPicPr>
            <a:picLocks noChangeAspect="1"/>
          </p:cNvPicPr>
          <p:nvPr/>
        </p:nvPicPr>
        <p:blipFill>
          <a:blip r:embed="rId5"/>
          <a:stretch>
            <a:fillRect/>
          </a:stretch>
        </p:blipFill>
        <p:spPr>
          <a:xfrm>
            <a:off x="1752600" y="4810960"/>
            <a:ext cx="7505700" cy="7571540"/>
          </a:xfrm>
          <a:prstGeom prst="rect">
            <a:avLst/>
          </a:prstGeom>
          <a:ln w="12700">
            <a:miter lim="400000"/>
          </a:ln>
        </p:spPr>
      </p:pic>
      <p:sp>
        <p:nvSpPr>
          <p:cNvPr id="15" name="Channel :">
            <a:extLst>
              <a:ext uri="{FF2B5EF4-FFF2-40B4-BE49-F238E27FC236}">
                <a16:creationId xmlns:a16="http://schemas.microsoft.com/office/drawing/2014/main" id="{3A1165D0-0885-284B-8479-9CD9AABBA21F}"/>
              </a:ext>
            </a:extLst>
          </p:cNvPr>
          <p:cNvSpPr/>
          <p:nvPr/>
        </p:nvSpPr>
        <p:spPr>
          <a:xfrm>
            <a:off x="10310648" y="6768560"/>
            <a:ext cx="342476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Tree>
    <p:extLst>
      <p:ext uri="{BB962C8B-B14F-4D97-AF65-F5344CB8AC3E}">
        <p14:creationId xmlns:p14="http://schemas.microsoft.com/office/powerpoint/2010/main" val="3242190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4">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pic>
        <p:nvPicPr>
          <p:cNvPr id="18" name="droppedImage.tiff" descr="droppedImage.tiff">
            <a:extLst>
              <a:ext uri="{FF2B5EF4-FFF2-40B4-BE49-F238E27FC236}">
                <a16:creationId xmlns:a16="http://schemas.microsoft.com/office/drawing/2014/main" id="{ACCE50B7-96B3-E14E-9D6D-F88EDEE32E53}"/>
              </a:ext>
            </a:extLst>
          </p:cNvPr>
          <p:cNvPicPr>
            <a:picLocks noChangeAspect="1"/>
          </p:cNvPicPr>
          <p:nvPr/>
        </p:nvPicPr>
        <p:blipFill>
          <a:blip r:embed="rId5"/>
          <a:stretch>
            <a:fillRect/>
          </a:stretch>
        </p:blipFill>
        <p:spPr>
          <a:xfrm>
            <a:off x="1752600" y="4810960"/>
            <a:ext cx="7505700" cy="7571540"/>
          </a:xfrm>
          <a:prstGeom prst="rect">
            <a:avLst/>
          </a:prstGeom>
          <a:ln w="12700">
            <a:miter lim="400000"/>
          </a:ln>
        </p:spPr>
      </p:pic>
      <p:pic>
        <p:nvPicPr>
          <p:cNvPr id="25" name="Rectangle" descr="Rectangle">
            <a:extLst>
              <a:ext uri="{FF2B5EF4-FFF2-40B4-BE49-F238E27FC236}">
                <a16:creationId xmlns:a16="http://schemas.microsoft.com/office/drawing/2014/main" id="{94342A19-8658-8443-B2E9-B6426298DDFC}"/>
              </a:ext>
            </a:extLst>
          </p:cNvPr>
          <p:cNvPicPr>
            <a:picLocks/>
          </p:cNvPicPr>
          <p:nvPr/>
        </p:nvPicPr>
        <p:blipFill>
          <a:blip r:embed="rId6"/>
          <a:stretch>
            <a:fillRect/>
          </a:stretch>
        </p:blipFill>
        <p:spPr>
          <a:xfrm>
            <a:off x="20716976" y="4421838"/>
            <a:ext cx="3441700" cy="2044700"/>
          </a:xfrm>
          <a:prstGeom prst="rect">
            <a:avLst/>
          </a:prstGeom>
        </p:spPr>
      </p:pic>
      <p:pic>
        <p:nvPicPr>
          <p:cNvPr id="26" name="Rectangle" descr="Rectangle">
            <a:extLst>
              <a:ext uri="{FF2B5EF4-FFF2-40B4-BE49-F238E27FC236}">
                <a16:creationId xmlns:a16="http://schemas.microsoft.com/office/drawing/2014/main" id="{D725A035-F32C-E84D-8A73-E6858681165D}"/>
              </a:ext>
            </a:extLst>
          </p:cNvPr>
          <p:cNvPicPr>
            <a:picLocks/>
          </p:cNvPicPr>
          <p:nvPr/>
        </p:nvPicPr>
        <p:blipFill>
          <a:blip r:embed="rId7"/>
          <a:stretch>
            <a:fillRect/>
          </a:stretch>
        </p:blipFill>
        <p:spPr>
          <a:xfrm>
            <a:off x="19967268" y="6670582"/>
            <a:ext cx="3606800" cy="2146300"/>
          </a:xfrm>
          <a:prstGeom prst="rect">
            <a:avLst/>
          </a:prstGeom>
        </p:spPr>
      </p:pic>
      <p:pic>
        <p:nvPicPr>
          <p:cNvPr id="27" name="Rectangle" descr="Rectangle">
            <a:extLst>
              <a:ext uri="{FF2B5EF4-FFF2-40B4-BE49-F238E27FC236}">
                <a16:creationId xmlns:a16="http://schemas.microsoft.com/office/drawing/2014/main" id="{9D57BE08-BD42-AC4C-A368-FC6C006E5093}"/>
              </a:ext>
            </a:extLst>
          </p:cNvPr>
          <p:cNvPicPr>
            <a:picLocks/>
          </p:cNvPicPr>
          <p:nvPr/>
        </p:nvPicPr>
        <p:blipFill>
          <a:blip r:embed="rId8"/>
          <a:stretch>
            <a:fillRect/>
          </a:stretch>
        </p:blipFill>
        <p:spPr>
          <a:xfrm>
            <a:off x="19967268" y="9054110"/>
            <a:ext cx="2921000" cy="2146300"/>
          </a:xfrm>
          <a:prstGeom prst="rect">
            <a:avLst/>
          </a:prstGeom>
        </p:spPr>
      </p:pic>
      <p:sp>
        <p:nvSpPr>
          <p:cNvPr id="21" name="Channel :">
            <a:extLst>
              <a:ext uri="{FF2B5EF4-FFF2-40B4-BE49-F238E27FC236}">
                <a16:creationId xmlns:a16="http://schemas.microsoft.com/office/drawing/2014/main" id="{C56F5156-37BA-D14B-979C-71124BD54C7D}"/>
              </a:ext>
            </a:extLst>
          </p:cNvPr>
          <p:cNvSpPr/>
          <p:nvPr/>
        </p:nvSpPr>
        <p:spPr>
          <a:xfrm>
            <a:off x="10310648" y="6768560"/>
            <a:ext cx="342476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Tree>
    <p:extLst>
      <p:ext uri="{BB962C8B-B14F-4D97-AF65-F5344CB8AC3E}">
        <p14:creationId xmlns:p14="http://schemas.microsoft.com/office/powerpoint/2010/main" val="1944820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 Encoding</a:t>
            </a:r>
          </a:p>
        </p:txBody>
      </p:sp>
      <p:pic>
        <p:nvPicPr>
          <p:cNvPr id="12" name="fig5.2.pdf">
            <a:extLst>
              <a:ext uri="{FF2B5EF4-FFF2-40B4-BE49-F238E27FC236}">
                <a16:creationId xmlns:a16="http://schemas.microsoft.com/office/drawing/2014/main" id="{0E0D1E21-8F36-C547-AFA7-4D53F72FB0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35409" y="4329859"/>
            <a:ext cx="9962791" cy="1778297"/>
          </a:xfrm>
          <a:prstGeom prst="rect">
            <a:avLst/>
          </a:prstGeom>
          <a:ln w="12700">
            <a:miter lim="400000"/>
          </a:ln>
        </p:spPr>
      </p:pic>
      <p:pic>
        <p:nvPicPr>
          <p:cNvPr id="13" name="fig5.3.pdf">
            <a:extLst>
              <a:ext uri="{FF2B5EF4-FFF2-40B4-BE49-F238E27FC236}">
                <a16:creationId xmlns:a16="http://schemas.microsoft.com/office/drawing/2014/main" id="{FD2D2BE3-3E48-DD40-BAFB-DD558AEF4FE8}"/>
              </a:ext>
            </a:extLst>
          </p:cNvPr>
          <p:cNvPicPr>
            <a:picLocks noChangeAspect="1"/>
          </p:cNvPicPr>
          <p:nvPr/>
        </p:nvPicPr>
        <p:blipFill rotWithShape="1">
          <a:blip r:embed="rId4">
            <a:extLst>
              <a:ext uri="{28A0092B-C50C-407E-A947-70E740481C1C}">
                <a14:useLocalDpi xmlns:a14="http://schemas.microsoft.com/office/drawing/2010/main" val="0"/>
              </a:ext>
            </a:extLst>
          </a:blip>
          <a:srcRect r="7084"/>
          <a:stretch/>
        </p:blipFill>
        <p:spPr>
          <a:xfrm>
            <a:off x="13714156" y="6664642"/>
            <a:ext cx="9735780" cy="6688372"/>
          </a:xfrm>
          <a:prstGeom prst="rect">
            <a:avLst/>
          </a:prstGeom>
          <a:ln w="12700">
            <a:miter lim="400000"/>
          </a:ln>
        </p:spPr>
      </p:pic>
      <p:sp>
        <p:nvSpPr>
          <p:cNvPr id="14" name="Channel :">
            <a:extLst>
              <a:ext uri="{FF2B5EF4-FFF2-40B4-BE49-F238E27FC236}">
                <a16:creationId xmlns:a16="http://schemas.microsoft.com/office/drawing/2014/main" id="{E75AF1D2-8EEA-EA49-AF03-6ED889B39F54}"/>
              </a:ext>
            </a:extLst>
          </p:cNvPr>
          <p:cNvSpPr/>
          <p:nvPr/>
        </p:nvSpPr>
        <p:spPr>
          <a:xfrm>
            <a:off x="10552265" y="4677765"/>
            <a:ext cx="316189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Marks</a:t>
            </a:r>
            <a:endParaRPr sz="6600" b="1" dirty="0">
              <a:solidFill>
                <a:srgbClr val="FF4013"/>
              </a:solidFill>
            </a:endParaRPr>
          </a:p>
        </p:txBody>
      </p:sp>
      <p:sp>
        <p:nvSpPr>
          <p:cNvPr id="11" name="Channel :">
            <a:extLst>
              <a:ext uri="{FF2B5EF4-FFF2-40B4-BE49-F238E27FC236}">
                <a16:creationId xmlns:a16="http://schemas.microsoft.com/office/drawing/2014/main" id="{BED87E7C-DF22-BB4A-90FF-1F8FBA33E383}"/>
              </a:ext>
            </a:extLst>
          </p:cNvPr>
          <p:cNvSpPr/>
          <p:nvPr/>
        </p:nvSpPr>
        <p:spPr>
          <a:xfrm>
            <a:off x="225324" y="3676346"/>
            <a:ext cx="13049609" cy="1118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b="1" dirty="0">
                <a:solidFill>
                  <a:schemeClr val="tx1"/>
                </a:solidFill>
              </a:rPr>
              <a:t>2 Attributes </a:t>
            </a:r>
            <a:r>
              <a:rPr lang="en-US" sz="6600" b="1" dirty="0">
                <a:solidFill>
                  <a:schemeClr val="tx1"/>
                </a:solidFill>
                <a:sym typeface="Wingdings" pitchFamily="2" charset="2"/>
              </a:rPr>
              <a:t> 2 Channels</a:t>
            </a:r>
            <a:endParaRPr sz="6600" b="1" dirty="0">
              <a:solidFill>
                <a:schemeClr val="tx1"/>
              </a:solidFill>
            </a:endParaRPr>
          </a:p>
        </p:txBody>
      </p:sp>
      <p:pic>
        <p:nvPicPr>
          <p:cNvPr id="18" name="droppedImage.tiff" descr="droppedImage.tiff">
            <a:extLst>
              <a:ext uri="{FF2B5EF4-FFF2-40B4-BE49-F238E27FC236}">
                <a16:creationId xmlns:a16="http://schemas.microsoft.com/office/drawing/2014/main" id="{ACCE50B7-96B3-E14E-9D6D-F88EDEE32E53}"/>
              </a:ext>
            </a:extLst>
          </p:cNvPr>
          <p:cNvPicPr>
            <a:picLocks noChangeAspect="1"/>
          </p:cNvPicPr>
          <p:nvPr/>
        </p:nvPicPr>
        <p:blipFill>
          <a:blip r:embed="rId5"/>
          <a:stretch>
            <a:fillRect/>
          </a:stretch>
        </p:blipFill>
        <p:spPr>
          <a:xfrm>
            <a:off x="1752600" y="4810960"/>
            <a:ext cx="7505700" cy="7571540"/>
          </a:xfrm>
          <a:prstGeom prst="rect">
            <a:avLst/>
          </a:prstGeom>
          <a:ln w="12700">
            <a:miter lim="400000"/>
          </a:ln>
        </p:spPr>
      </p:pic>
      <p:pic>
        <p:nvPicPr>
          <p:cNvPr id="25" name="Rectangle" descr="Rectangle">
            <a:extLst>
              <a:ext uri="{FF2B5EF4-FFF2-40B4-BE49-F238E27FC236}">
                <a16:creationId xmlns:a16="http://schemas.microsoft.com/office/drawing/2014/main" id="{94342A19-8658-8443-B2E9-B6426298DDFC}"/>
              </a:ext>
            </a:extLst>
          </p:cNvPr>
          <p:cNvPicPr>
            <a:picLocks/>
          </p:cNvPicPr>
          <p:nvPr/>
        </p:nvPicPr>
        <p:blipFill>
          <a:blip r:embed="rId6"/>
          <a:stretch>
            <a:fillRect/>
          </a:stretch>
        </p:blipFill>
        <p:spPr>
          <a:xfrm>
            <a:off x="20716976" y="4421838"/>
            <a:ext cx="3441700" cy="2044700"/>
          </a:xfrm>
          <a:prstGeom prst="rect">
            <a:avLst/>
          </a:prstGeom>
        </p:spPr>
      </p:pic>
      <p:pic>
        <p:nvPicPr>
          <p:cNvPr id="26" name="Rectangle" descr="Rectangle">
            <a:extLst>
              <a:ext uri="{FF2B5EF4-FFF2-40B4-BE49-F238E27FC236}">
                <a16:creationId xmlns:a16="http://schemas.microsoft.com/office/drawing/2014/main" id="{D725A035-F32C-E84D-8A73-E6858681165D}"/>
              </a:ext>
            </a:extLst>
          </p:cNvPr>
          <p:cNvPicPr>
            <a:picLocks/>
          </p:cNvPicPr>
          <p:nvPr/>
        </p:nvPicPr>
        <p:blipFill>
          <a:blip r:embed="rId7"/>
          <a:stretch>
            <a:fillRect/>
          </a:stretch>
        </p:blipFill>
        <p:spPr>
          <a:xfrm>
            <a:off x="19967268" y="6670582"/>
            <a:ext cx="3606800" cy="2146300"/>
          </a:xfrm>
          <a:prstGeom prst="rect">
            <a:avLst/>
          </a:prstGeom>
        </p:spPr>
      </p:pic>
      <p:pic>
        <p:nvPicPr>
          <p:cNvPr id="27" name="Rectangle" descr="Rectangle">
            <a:extLst>
              <a:ext uri="{FF2B5EF4-FFF2-40B4-BE49-F238E27FC236}">
                <a16:creationId xmlns:a16="http://schemas.microsoft.com/office/drawing/2014/main" id="{9D57BE08-BD42-AC4C-A368-FC6C006E5093}"/>
              </a:ext>
            </a:extLst>
          </p:cNvPr>
          <p:cNvPicPr>
            <a:picLocks/>
          </p:cNvPicPr>
          <p:nvPr/>
        </p:nvPicPr>
        <p:blipFill>
          <a:blip r:embed="rId8"/>
          <a:stretch>
            <a:fillRect/>
          </a:stretch>
        </p:blipFill>
        <p:spPr>
          <a:xfrm>
            <a:off x="19967268" y="9054110"/>
            <a:ext cx="2921000" cy="2146300"/>
          </a:xfrm>
          <a:prstGeom prst="rect">
            <a:avLst/>
          </a:prstGeom>
        </p:spPr>
      </p:pic>
      <p:sp>
        <p:nvSpPr>
          <p:cNvPr id="29" name="Channel :">
            <a:extLst>
              <a:ext uri="{FF2B5EF4-FFF2-40B4-BE49-F238E27FC236}">
                <a16:creationId xmlns:a16="http://schemas.microsoft.com/office/drawing/2014/main" id="{EDE0BB76-590C-F540-A405-3D04C900831D}"/>
              </a:ext>
            </a:extLst>
          </p:cNvPr>
          <p:cNvSpPr/>
          <p:nvPr/>
        </p:nvSpPr>
        <p:spPr>
          <a:xfrm>
            <a:off x="1709138" y="12358243"/>
            <a:ext cx="75402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a:t>
            </a:r>
            <a:endParaRPr sz="5400" dirty="0">
              <a:solidFill>
                <a:srgbClr val="FF0000"/>
              </a:solidFill>
            </a:endParaRPr>
          </a:p>
        </p:txBody>
      </p:sp>
      <p:sp>
        <p:nvSpPr>
          <p:cNvPr id="30" name="Channel :">
            <a:extLst>
              <a:ext uri="{FF2B5EF4-FFF2-40B4-BE49-F238E27FC236}">
                <a16:creationId xmlns:a16="http://schemas.microsoft.com/office/drawing/2014/main" id="{79DF81E6-B372-4043-B927-11009631DF82}"/>
              </a:ext>
            </a:extLst>
          </p:cNvPr>
          <p:cNvSpPr/>
          <p:nvPr/>
        </p:nvSpPr>
        <p:spPr>
          <a:xfrm>
            <a:off x="7267845" y="8958844"/>
            <a:ext cx="471950" cy="914400"/>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2</a:t>
            </a:r>
            <a:endParaRPr sz="5400" dirty="0">
              <a:solidFill>
                <a:srgbClr val="FF0000"/>
              </a:solidFill>
            </a:endParaRPr>
          </a:p>
        </p:txBody>
      </p:sp>
      <p:sp>
        <p:nvSpPr>
          <p:cNvPr id="31" name="Channel :">
            <a:extLst>
              <a:ext uri="{FF2B5EF4-FFF2-40B4-BE49-F238E27FC236}">
                <a16:creationId xmlns:a16="http://schemas.microsoft.com/office/drawing/2014/main" id="{C60084F6-0E19-1542-8B45-67A3159ADEC0}"/>
              </a:ext>
            </a:extLst>
          </p:cNvPr>
          <p:cNvSpPr/>
          <p:nvPr/>
        </p:nvSpPr>
        <p:spPr>
          <a:xfrm>
            <a:off x="22737947" y="6661292"/>
            <a:ext cx="496372"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1</a:t>
            </a:r>
            <a:endParaRPr sz="5400" dirty="0">
              <a:solidFill>
                <a:srgbClr val="FF0000"/>
              </a:solidFill>
            </a:endParaRPr>
          </a:p>
        </p:txBody>
      </p:sp>
      <p:sp>
        <p:nvSpPr>
          <p:cNvPr id="33" name="Channel :">
            <a:extLst>
              <a:ext uri="{FF2B5EF4-FFF2-40B4-BE49-F238E27FC236}">
                <a16:creationId xmlns:a16="http://schemas.microsoft.com/office/drawing/2014/main" id="{C71FC05F-6CEC-F54A-8C3B-3066D52C254E}"/>
              </a:ext>
            </a:extLst>
          </p:cNvPr>
          <p:cNvSpPr/>
          <p:nvPr/>
        </p:nvSpPr>
        <p:spPr>
          <a:xfrm>
            <a:off x="21819294" y="9064380"/>
            <a:ext cx="75402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r" defTabSz="825500" rtl="0" eaLnBrk="1" fontAlgn="auto" latinLnBrk="0" hangingPunct="0">
              <a:lnSpc>
                <a:spcPct val="100000"/>
              </a:lnSpc>
              <a:spcBef>
                <a:spcPts val="0"/>
              </a:spcBef>
              <a:spcAft>
                <a:spcPts val="0"/>
              </a:spcAft>
              <a:buClrTx/>
              <a:buSzTx/>
              <a:buFontTx/>
              <a:buNone/>
              <a:tabLst/>
              <a:defRPr sz="7200"/>
            </a:pPr>
            <a:r>
              <a:rPr lang="en-US" sz="5400" dirty="0">
                <a:solidFill>
                  <a:srgbClr val="FF0000"/>
                </a:solidFill>
              </a:rPr>
              <a:t>2</a:t>
            </a:r>
            <a:endParaRPr sz="5400" dirty="0">
              <a:solidFill>
                <a:srgbClr val="FF0000"/>
              </a:solidFill>
            </a:endParaRPr>
          </a:p>
        </p:txBody>
      </p:sp>
      <p:sp>
        <p:nvSpPr>
          <p:cNvPr id="35" name="TextBox 34">
            <a:extLst>
              <a:ext uri="{FF2B5EF4-FFF2-40B4-BE49-F238E27FC236}">
                <a16:creationId xmlns:a16="http://schemas.microsoft.com/office/drawing/2014/main" id="{D89D4AFE-E8C6-7845-9057-6570BFABC520}"/>
              </a:ext>
            </a:extLst>
          </p:cNvPr>
          <p:cNvSpPr txBox="1"/>
          <p:nvPr/>
        </p:nvSpPr>
        <p:spPr>
          <a:xfrm>
            <a:off x="2332888" y="12388647"/>
            <a:ext cx="4775894"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dirty="0"/>
              <a:t>X</a:t>
            </a:r>
            <a:endParaRPr kumimoji="0" lang="en-US" sz="5600" b="0" i="0" u="none" strike="noStrike" cap="none" spc="0" normalizeH="0" baseline="0" dirty="0">
              <a:ln>
                <a:noFill/>
              </a:ln>
              <a:solidFill>
                <a:srgbClr val="000000"/>
              </a:solidFill>
              <a:effectLst/>
              <a:uFillTx/>
              <a:latin typeface="+mj-lt"/>
              <a:ea typeface="+mj-ea"/>
              <a:cs typeface="+mj-cs"/>
              <a:sym typeface="Gill Sans"/>
            </a:endParaRPr>
          </a:p>
        </p:txBody>
      </p:sp>
      <p:sp>
        <p:nvSpPr>
          <p:cNvPr id="8" name="Bent Arrow 7">
            <a:extLst>
              <a:ext uri="{FF2B5EF4-FFF2-40B4-BE49-F238E27FC236}">
                <a16:creationId xmlns:a16="http://schemas.microsoft.com/office/drawing/2014/main" id="{6B0345C1-D8F9-E94E-A938-6546F248C253}"/>
              </a:ext>
            </a:extLst>
          </p:cNvPr>
          <p:cNvSpPr/>
          <p:nvPr/>
        </p:nvSpPr>
        <p:spPr>
          <a:xfrm rot="19200001">
            <a:off x="2297714" y="11115698"/>
            <a:ext cx="625695" cy="1129446"/>
          </a:xfrm>
          <a:prstGeom prst="bentArrow">
            <a:avLst/>
          </a:prstGeom>
          <a:solidFill>
            <a:schemeClr val="tx2"/>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7" name="TextBox 36">
            <a:extLst>
              <a:ext uri="{FF2B5EF4-FFF2-40B4-BE49-F238E27FC236}">
                <a16:creationId xmlns:a16="http://schemas.microsoft.com/office/drawing/2014/main" id="{D821B292-9F35-D746-B1C7-6CB57F1CB9AE}"/>
              </a:ext>
            </a:extLst>
          </p:cNvPr>
          <p:cNvSpPr txBox="1"/>
          <p:nvPr/>
        </p:nvSpPr>
        <p:spPr>
          <a:xfrm>
            <a:off x="7739796" y="8959028"/>
            <a:ext cx="758952" cy="9144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j-lt"/>
                <a:ea typeface="+mj-ea"/>
                <a:cs typeface="+mj-cs"/>
                <a:sym typeface="Gill Sans"/>
              </a:rPr>
              <a:t>Y</a:t>
            </a:r>
          </a:p>
        </p:txBody>
      </p:sp>
      <p:pic>
        <p:nvPicPr>
          <p:cNvPr id="16" name="Graphic 15" descr="Line arrow: Rotate right outline">
            <a:extLst>
              <a:ext uri="{FF2B5EF4-FFF2-40B4-BE49-F238E27FC236}">
                <a16:creationId xmlns:a16="http://schemas.microsoft.com/office/drawing/2014/main" id="{6BACF687-2C5D-C241-90A2-0FC6396EE79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6807761">
            <a:off x="6179640" y="8655279"/>
            <a:ext cx="939942" cy="939942"/>
          </a:xfrm>
          <a:prstGeom prst="rect">
            <a:avLst/>
          </a:prstGeom>
        </p:spPr>
      </p:pic>
      <p:sp>
        <p:nvSpPr>
          <p:cNvPr id="21" name="Channel :">
            <a:extLst>
              <a:ext uri="{FF2B5EF4-FFF2-40B4-BE49-F238E27FC236}">
                <a16:creationId xmlns:a16="http://schemas.microsoft.com/office/drawing/2014/main" id="{C56F5156-37BA-D14B-979C-71124BD54C7D}"/>
              </a:ext>
            </a:extLst>
          </p:cNvPr>
          <p:cNvSpPr/>
          <p:nvPr/>
        </p:nvSpPr>
        <p:spPr>
          <a:xfrm>
            <a:off x="10310648" y="6768560"/>
            <a:ext cx="3424761"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Channels</a:t>
            </a:r>
            <a:endParaRPr sz="6600" b="1" dirty="0">
              <a:solidFill>
                <a:srgbClr val="FF4013"/>
              </a:solidFill>
            </a:endParaRPr>
          </a:p>
        </p:txBody>
      </p:sp>
    </p:spTree>
    <p:extLst>
      <p:ext uri="{BB962C8B-B14F-4D97-AF65-F5344CB8AC3E}">
        <p14:creationId xmlns:p14="http://schemas.microsoft.com/office/powerpoint/2010/main" val="3802633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ast time...">
            <a:extLst>
              <a:ext uri="{FF2B5EF4-FFF2-40B4-BE49-F238E27FC236}">
                <a16:creationId xmlns:a16="http://schemas.microsoft.com/office/drawing/2014/main" id="{7EFD78E3-6D04-4847-AF3E-C4E1FB939B97}"/>
              </a:ext>
            </a:extLst>
          </p:cNvPr>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Choosing Marks and Channels</a:t>
            </a:r>
            <a:endParaRPr dirty="0">
              <a:solidFill>
                <a:schemeClr val="bg1"/>
              </a:solidFill>
            </a:endParaRPr>
          </a:p>
        </p:txBody>
      </p:sp>
      <p:sp>
        <p:nvSpPr>
          <p:cNvPr id="4" name="TextBox 3">
            <a:extLst>
              <a:ext uri="{FF2B5EF4-FFF2-40B4-BE49-F238E27FC236}">
                <a16:creationId xmlns:a16="http://schemas.microsoft.com/office/drawing/2014/main" id="{8E813391-1E99-B04C-BBC4-3E24D6E9931A}"/>
              </a:ext>
            </a:extLst>
          </p:cNvPr>
          <p:cNvSpPr txBox="1"/>
          <p:nvPr/>
        </p:nvSpPr>
        <p:spPr>
          <a:xfrm>
            <a:off x="16072132" y="9537700"/>
            <a:ext cx="70291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6000" dirty="0">
                <a:solidFill>
                  <a:schemeClr val="tx1"/>
                </a:solidFill>
              </a:rPr>
              <a:t>From </a:t>
            </a:r>
            <a:r>
              <a:rPr lang="en-US" sz="6000" dirty="0" err="1">
                <a:solidFill>
                  <a:schemeClr val="tx1"/>
                </a:solidFill>
              </a:rPr>
              <a:t>Munzner’s</a:t>
            </a:r>
            <a:r>
              <a:rPr lang="en-US" sz="6000" dirty="0">
                <a:solidFill>
                  <a:schemeClr val="tx1"/>
                </a:solidFill>
              </a:rPr>
              <a:t> book</a:t>
            </a:r>
            <a:endParaRPr kumimoji="0" lang="en-US" sz="56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219546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Marks</a:t>
            </a:r>
          </a:p>
        </p:txBody>
      </p:sp>
      <p:pic>
        <p:nvPicPr>
          <p:cNvPr id="10" name="Picture 9" descr="Text&#10;&#10;Description automatically generated with medium confidence">
            <a:extLst>
              <a:ext uri="{FF2B5EF4-FFF2-40B4-BE49-F238E27FC236}">
                <a16:creationId xmlns:a16="http://schemas.microsoft.com/office/drawing/2014/main" id="{DED8BFC0-85DA-424C-AC7B-498F9308B369}"/>
              </a:ext>
            </a:extLst>
          </p:cNvPr>
          <p:cNvPicPr>
            <a:picLocks noChangeAspect="1"/>
          </p:cNvPicPr>
          <p:nvPr/>
        </p:nvPicPr>
        <p:blipFill rotWithShape="1">
          <a:blip r:embed="rId3">
            <a:extLst>
              <a:ext uri="{28A0092B-C50C-407E-A947-70E740481C1C}">
                <a14:useLocalDpi xmlns:a14="http://schemas.microsoft.com/office/drawing/2010/main" val="0"/>
              </a:ext>
            </a:extLst>
          </a:blip>
          <a:srcRect l="2673" t="10131" r="2888" b="53794"/>
          <a:stretch/>
        </p:blipFill>
        <p:spPr>
          <a:xfrm>
            <a:off x="4758266" y="4224338"/>
            <a:ext cx="14867467" cy="2687108"/>
          </a:xfrm>
          <a:prstGeom prst="rect">
            <a:avLst/>
          </a:prstGeom>
        </p:spPr>
      </p:pic>
      <p:sp>
        <p:nvSpPr>
          <p:cNvPr id="2" name="TextBox 1">
            <a:extLst>
              <a:ext uri="{FF2B5EF4-FFF2-40B4-BE49-F238E27FC236}">
                <a16:creationId xmlns:a16="http://schemas.microsoft.com/office/drawing/2014/main" id="{7DAAD847-D6D1-79A2-971D-DE41DD9654C1}"/>
              </a:ext>
            </a:extLst>
          </p:cNvPr>
          <p:cNvSpPr txBox="1"/>
          <p:nvPr/>
        </p:nvSpPr>
        <p:spPr>
          <a:xfrm>
            <a:off x="5281083" y="8784124"/>
            <a:ext cx="15240000"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600" b="0" i="0" u="none" strike="noStrike" cap="none" spc="0" normalizeH="0" baseline="0" dirty="0">
                <a:ln>
                  <a:noFill/>
                </a:ln>
                <a:solidFill>
                  <a:srgbClr val="000000"/>
                </a:solidFill>
                <a:effectLst/>
                <a:uFillTx/>
                <a:latin typeface="+mj-lt"/>
                <a:ea typeface="+mj-ea"/>
                <a:cs typeface="+mj-cs"/>
                <a:sym typeface="Gill Sans"/>
              </a:rPr>
              <a:t>Work in groups </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600" b="0" i="0" u="none" strike="noStrike" cap="none" spc="0" normalizeH="0" baseline="0" dirty="0">
                <a:ln>
                  <a:noFill/>
                </a:ln>
                <a:solidFill>
                  <a:srgbClr val="000000"/>
                </a:solidFill>
                <a:effectLst/>
                <a:uFillTx/>
                <a:latin typeface="+mj-lt"/>
                <a:ea typeface="+mj-ea"/>
                <a:cs typeface="+mj-cs"/>
                <a:sym typeface="Gill Sans"/>
              </a:rPr>
              <a:t>What types of data or things can you represent with each of these mark types? </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Be prepared to share your answers </a:t>
            </a:r>
            <a:r>
              <a:rPr kumimoji="0" lang="en-US" sz="5600" b="0" i="0" u="none" strike="noStrike" cap="none" spc="0" normalizeH="0" baseline="0" dirty="0">
                <a:ln>
                  <a:noFill/>
                </a:ln>
                <a:solidFill>
                  <a:srgbClr val="000000"/>
                </a:solidFill>
                <a:effectLst/>
                <a:uFillTx/>
                <a:latin typeface="+mj-lt"/>
                <a:ea typeface="+mj-ea"/>
                <a:cs typeface="+mj-cs"/>
                <a:sym typeface="Gill Sans"/>
              </a:rPr>
              <a:t> </a:t>
            </a:r>
          </a:p>
        </p:txBody>
      </p:sp>
    </p:spTree>
    <p:extLst>
      <p:ext uri="{BB962C8B-B14F-4D97-AF65-F5344CB8AC3E}">
        <p14:creationId xmlns:p14="http://schemas.microsoft.com/office/powerpoint/2010/main" val="1404974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Marks</a:t>
            </a:r>
          </a:p>
        </p:txBody>
      </p:sp>
      <p:pic>
        <p:nvPicPr>
          <p:cNvPr id="10" name="Picture 9" descr="Text&#10;&#10;Description automatically generated with medium confidence">
            <a:extLst>
              <a:ext uri="{FF2B5EF4-FFF2-40B4-BE49-F238E27FC236}">
                <a16:creationId xmlns:a16="http://schemas.microsoft.com/office/drawing/2014/main" id="{DED8BFC0-85DA-424C-AC7B-498F9308B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504" y="4562475"/>
            <a:ext cx="15742992" cy="7448550"/>
          </a:xfrm>
          <a:prstGeom prst="rect">
            <a:avLst/>
          </a:prstGeom>
        </p:spPr>
      </p:pic>
      <p:sp>
        <p:nvSpPr>
          <p:cNvPr id="2" name="Frame 1">
            <a:extLst>
              <a:ext uri="{FF2B5EF4-FFF2-40B4-BE49-F238E27FC236}">
                <a16:creationId xmlns:a16="http://schemas.microsoft.com/office/drawing/2014/main" id="{E0049E22-56C1-94F7-7631-883C5E15B4A2}"/>
              </a:ext>
            </a:extLst>
          </p:cNvPr>
          <p:cNvSpPr/>
          <p:nvPr/>
        </p:nvSpPr>
        <p:spPr>
          <a:xfrm>
            <a:off x="6604000" y="4562475"/>
            <a:ext cx="3048000" cy="890058"/>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6" name="Frame 5">
            <a:extLst>
              <a:ext uri="{FF2B5EF4-FFF2-40B4-BE49-F238E27FC236}">
                <a16:creationId xmlns:a16="http://schemas.microsoft.com/office/drawing/2014/main" id="{08525B8A-1BE1-A894-D45D-533D2862A55A}"/>
              </a:ext>
            </a:extLst>
          </p:cNvPr>
          <p:cNvSpPr/>
          <p:nvPr/>
        </p:nvSpPr>
        <p:spPr>
          <a:xfrm>
            <a:off x="6604000" y="8575675"/>
            <a:ext cx="1490133" cy="890058"/>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 name="Right Arrow 2">
            <a:extLst>
              <a:ext uri="{FF2B5EF4-FFF2-40B4-BE49-F238E27FC236}">
                <a16:creationId xmlns:a16="http://schemas.microsoft.com/office/drawing/2014/main" id="{A1CDF5FA-2FF6-A388-2887-67B6B37EB786}"/>
              </a:ext>
            </a:extLst>
          </p:cNvPr>
          <p:cNvSpPr/>
          <p:nvPr/>
        </p:nvSpPr>
        <p:spPr>
          <a:xfrm rot="12951296">
            <a:off x="13321918" y="8483057"/>
            <a:ext cx="3554303" cy="852216"/>
          </a:xfrm>
          <a:prstGeom prst="right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4" name="TextBox 3">
            <a:extLst>
              <a:ext uri="{FF2B5EF4-FFF2-40B4-BE49-F238E27FC236}">
                <a16:creationId xmlns:a16="http://schemas.microsoft.com/office/drawing/2014/main" id="{F17578D1-7B4D-D519-6D9C-140D801636E3}"/>
              </a:ext>
            </a:extLst>
          </p:cNvPr>
          <p:cNvSpPr txBox="1"/>
          <p:nvPr/>
        </p:nvSpPr>
        <p:spPr>
          <a:xfrm>
            <a:off x="16789042" y="9331100"/>
            <a:ext cx="2165657"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FF4013"/>
                </a:solidFill>
                <a:effectLst/>
                <a:uFillTx/>
                <a:latin typeface="+mj-lt"/>
                <a:ea typeface="+mj-ea"/>
                <a:cs typeface="+mj-cs"/>
                <a:sym typeface="Gill Sans"/>
              </a:rPr>
              <a:t>Trends</a:t>
            </a:r>
          </a:p>
        </p:txBody>
      </p:sp>
      <p:sp>
        <p:nvSpPr>
          <p:cNvPr id="11" name="Frame 10">
            <a:extLst>
              <a:ext uri="{FF2B5EF4-FFF2-40B4-BE49-F238E27FC236}">
                <a16:creationId xmlns:a16="http://schemas.microsoft.com/office/drawing/2014/main" id="{B58CD238-FCE4-0A85-C995-DE63B24A38A2}"/>
              </a:ext>
            </a:extLst>
          </p:cNvPr>
          <p:cNvSpPr/>
          <p:nvPr/>
        </p:nvSpPr>
        <p:spPr>
          <a:xfrm>
            <a:off x="16381737" y="9331099"/>
            <a:ext cx="3057730" cy="96436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770669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Channels</a:t>
            </a:r>
          </a:p>
        </p:txBody>
      </p:sp>
      <p:pic>
        <p:nvPicPr>
          <p:cNvPr id="23" name="fig5.3.pdf">
            <a:extLst>
              <a:ext uri="{FF2B5EF4-FFF2-40B4-BE49-F238E27FC236}">
                <a16:creationId xmlns:a16="http://schemas.microsoft.com/office/drawing/2014/main" id="{16A25F52-92DD-DEEC-19A2-C31464E10D42}"/>
              </a:ext>
            </a:extLst>
          </p:cNvPr>
          <p:cNvPicPr>
            <a:picLocks noChangeAspect="1"/>
          </p:cNvPicPr>
          <p:nvPr/>
        </p:nvPicPr>
        <p:blipFill rotWithShape="1">
          <a:blip r:embed="rId3">
            <a:extLst>
              <a:ext uri="{28A0092B-C50C-407E-A947-70E740481C1C}">
                <a14:useLocalDpi xmlns:a14="http://schemas.microsoft.com/office/drawing/2010/main" val="0"/>
              </a:ext>
            </a:extLst>
          </a:blip>
          <a:srcRect r="7084"/>
          <a:stretch/>
        </p:blipFill>
        <p:spPr>
          <a:xfrm>
            <a:off x="266701" y="4957382"/>
            <a:ext cx="9735780" cy="6688372"/>
          </a:xfrm>
          <a:prstGeom prst="rect">
            <a:avLst/>
          </a:prstGeom>
          <a:ln w="12700">
            <a:miter lim="400000"/>
          </a:ln>
        </p:spPr>
      </p:pic>
    </p:spTree>
    <p:extLst>
      <p:ext uri="{BB962C8B-B14F-4D97-AF65-F5344CB8AC3E}">
        <p14:creationId xmlns:p14="http://schemas.microsoft.com/office/powerpoint/2010/main" val="2924074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Visualization Design Process</a:t>
            </a:r>
            <a:endParaRPr dirty="0">
              <a:solidFill>
                <a:schemeClr val="bg1"/>
              </a:solidFill>
            </a:endParaRPr>
          </a:p>
        </p:txBody>
      </p:sp>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 name="TextBox 3">
            <a:extLst>
              <a:ext uri="{FF2B5EF4-FFF2-40B4-BE49-F238E27FC236}">
                <a16:creationId xmlns:a16="http://schemas.microsoft.com/office/drawing/2014/main" id="{28E0C27F-40B9-6F4F-95B8-85C1FEA15E38}"/>
              </a:ext>
            </a:extLst>
          </p:cNvPr>
          <p:cNvSpPr txBox="1"/>
          <p:nvPr/>
        </p:nvSpPr>
        <p:spPr>
          <a:xfrm>
            <a:off x="16072132" y="9537700"/>
            <a:ext cx="70291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6000" dirty="0">
                <a:solidFill>
                  <a:schemeClr val="tx1"/>
                </a:solidFill>
              </a:rPr>
              <a:t>From </a:t>
            </a:r>
            <a:r>
              <a:rPr lang="en-US" sz="6000" dirty="0" err="1">
                <a:solidFill>
                  <a:schemeClr val="tx1"/>
                </a:solidFill>
              </a:rPr>
              <a:t>Munzner’s</a:t>
            </a:r>
            <a:r>
              <a:rPr lang="en-US" sz="6000" dirty="0">
                <a:solidFill>
                  <a:schemeClr val="tx1"/>
                </a:solidFill>
              </a:rPr>
              <a:t> book</a:t>
            </a:r>
            <a:endParaRPr kumimoji="0" lang="en-US" sz="56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2527306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Channels</a:t>
            </a:r>
          </a:p>
        </p:txBody>
      </p:sp>
      <p:pic>
        <p:nvPicPr>
          <p:cNvPr id="23" name="fig5.3.pdf">
            <a:extLst>
              <a:ext uri="{FF2B5EF4-FFF2-40B4-BE49-F238E27FC236}">
                <a16:creationId xmlns:a16="http://schemas.microsoft.com/office/drawing/2014/main" id="{16A25F52-92DD-DEEC-19A2-C31464E10D42}"/>
              </a:ext>
            </a:extLst>
          </p:cNvPr>
          <p:cNvPicPr>
            <a:picLocks noChangeAspect="1"/>
          </p:cNvPicPr>
          <p:nvPr/>
        </p:nvPicPr>
        <p:blipFill rotWithShape="1">
          <a:blip r:embed="rId3">
            <a:extLst>
              <a:ext uri="{28A0092B-C50C-407E-A947-70E740481C1C}">
                <a14:useLocalDpi xmlns:a14="http://schemas.microsoft.com/office/drawing/2010/main" val="0"/>
              </a:ext>
            </a:extLst>
          </a:blip>
          <a:srcRect r="7084"/>
          <a:stretch/>
        </p:blipFill>
        <p:spPr>
          <a:xfrm>
            <a:off x="266701" y="4957382"/>
            <a:ext cx="9735780" cy="6688372"/>
          </a:xfrm>
          <a:prstGeom prst="rect">
            <a:avLst/>
          </a:prstGeom>
          <a:ln w="12700">
            <a:miter lim="400000"/>
          </a:ln>
        </p:spPr>
      </p:pic>
      <p:sp>
        <p:nvSpPr>
          <p:cNvPr id="26" name="TextBox 25">
            <a:extLst>
              <a:ext uri="{FF2B5EF4-FFF2-40B4-BE49-F238E27FC236}">
                <a16:creationId xmlns:a16="http://schemas.microsoft.com/office/drawing/2014/main" id="{058F15B0-83E5-3B8E-ADB3-56487B075414}"/>
              </a:ext>
            </a:extLst>
          </p:cNvPr>
          <p:cNvSpPr txBox="1"/>
          <p:nvPr/>
        </p:nvSpPr>
        <p:spPr>
          <a:xfrm>
            <a:off x="11040532" y="4007804"/>
            <a:ext cx="13076767"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sz="5600" b="0" i="0" u="none" strike="noStrike" cap="none" spc="0" normalizeH="0" baseline="0" dirty="0">
                <a:ln>
                  <a:noFill/>
                </a:ln>
                <a:solidFill>
                  <a:srgbClr val="000000"/>
                </a:solidFill>
                <a:effectLst/>
                <a:uFillTx/>
                <a:latin typeface="+mj-lt"/>
                <a:ea typeface="+mj-ea"/>
                <a:cs typeface="+mj-cs"/>
                <a:sym typeface="Gill Sans"/>
              </a:rPr>
              <a:t>A note on color: </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We consider 3 aspects of color: hue, luminance, and saturation</a:t>
            </a:r>
          </a:p>
        </p:txBody>
      </p:sp>
      <p:pic>
        <p:nvPicPr>
          <p:cNvPr id="1026" name="Picture 2">
            <a:extLst>
              <a:ext uri="{FF2B5EF4-FFF2-40B4-BE49-F238E27FC236}">
                <a16:creationId xmlns:a16="http://schemas.microsoft.com/office/drawing/2014/main" id="{E5FD2E42-F930-5DCB-CC32-ED80D19F52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498" y="6858000"/>
            <a:ext cx="11349567" cy="54045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9B0EE05-877F-68F5-4AC9-C95A26C60D02}"/>
              </a:ext>
            </a:extLst>
          </p:cNvPr>
          <p:cNvSpPr txBox="1"/>
          <p:nvPr/>
        </p:nvSpPr>
        <p:spPr>
          <a:xfrm>
            <a:off x="11747498" y="12609666"/>
            <a:ext cx="121920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rockcontent.com</a:t>
            </a:r>
            <a:r>
              <a:rPr lang="en-US" sz="3600" dirty="0"/>
              <a:t>/blog/building-effective-color-scales/</a:t>
            </a:r>
          </a:p>
        </p:txBody>
      </p:sp>
    </p:spTree>
    <p:extLst>
      <p:ext uri="{BB962C8B-B14F-4D97-AF65-F5344CB8AC3E}">
        <p14:creationId xmlns:p14="http://schemas.microsoft.com/office/powerpoint/2010/main" val="1131894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Channels</a:t>
            </a:r>
          </a:p>
        </p:txBody>
      </p:sp>
      <p:pic>
        <p:nvPicPr>
          <p:cNvPr id="23" name="fig5.3.pdf">
            <a:extLst>
              <a:ext uri="{FF2B5EF4-FFF2-40B4-BE49-F238E27FC236}">
                <a16:creationId xmlns:a16="http://schemas.microsoft.com/office/drawing/2014/main" id="{16A25F52-92DD-DEEC-19A2-C31464E10D42}"/>
              </a:ext>
            </a:extLst>
          </p:cNvPr>
          <p:cNvPicPr>
            <a:picLocks noChangeAspect="1"/>
          </p:cNvPicPr>
          <p:nvPr/>
        </p:nvPicPr>
        <p:blipFill rotWithShape="1">
          <a:blip r:embed="rId3">
            <a:extLst>
              <a:ext uri="{28A0092B-C50C-407E-A947-70E740481C1C}">
                <a14:useLocalDpi xmlns:a14="http://schemas.microsoft.com/office/drawing/2010/main" val="0"/>
              </a:ext>
            </a:extLst>
          </a:blip>
          <a:srcRect r="7084"/>
          <a:stretch/>
        </p:blipFill>
        <p:spPr>
          <a:xfrm>
            <a:off x="266701" y="4957382"/>
            <a:ext cx="9735780" cy="6688372"/>
          </a:xfrm>
          <a:prstGeom prst="rect">
            <a:avLst/>
          </a:prstGeom>
          <a:ln w="12700">
            <a:miter lim="400000"/>
          </a:ln>
        </p:spPr>
      </p:pic>
      <p:sp>
        <p:nvSpPr>
          <p:cNvPr id="26" name="TextBox 25">
            <a:extLst>
              <a:ext uri="{FF2B5EF4-FFF2-40B4-BE49-F238E27FC236}">
                <a16:creationId xmlns:a16="http://schemas.microsoft.com/office/drawing/2014/main" id="{058F15B0-83E5-3B8E-ADB3-56487B075414}"/>
              </a:ext>
            </a:extLst>
          </p:cNvPr>
          <p:cNvSpPr txBox="1"/>
          <p:nvPr/>
        </p:nvSpPr>
        <p:spPr>
          <a:xfrm>
            <a:off x="10521508" y="3558445"/>
            <a:ext cx="13591552"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600" b="0" i="0" u="none" strike="noStrike" cap="none" spc="0" normalizeH="0" baseline="0" dirty="0">
                <a:ln>
                  <a:noFill/>
                </a:ln>
                <a:solidFill>
                  <a:srgbClr val="000000"/>
                </a:solidFill>
                <a:effectLst/>
                <a:uFillTx/>
                <a:latin typeface="+mj-lt"/>
                <a:ea typeface="+mj-ea"/>
                <a:cs typeface="+mj-cs"/>
                <a:sym typeface="Gill Sans"/>
              </a:rPr>
              <a:t>Work in groups. Each will be assigned a channel</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Use your assigned channel (and only that channel) to encode the following data</a:t>
            </a:r>
            <a:endParaRPr kumimoji="0" lang="en-US" sz="5600" b="0" i="0" u="none" strike="noStrike" cap="none" spc="0" normalizeH="0" baseline="0" dirty="0">
              <a:ln>
                <a:noFill/>
              </a:ln>
              <a:solidFill>
                <a:srgbClr val="000000"/>
              </a:solidFill>
              <a:effectLst/>
              <a:uFillTx/>
              <a:latin typeface="+mj-lt"/>
              <a:ea typeface="+mj-ea"/>
              <a:cs typeface="+mj-cs"/>
              <a:sym typeface="Gill Sans"/>
            </a:endParaRPr>
          </a:p>
        </p:txBody>
      </p:sp>
      <p:graphicFrame>
        <p:nvGraphicFramePr>
          <p:cNvPr id="2" name="Table 2">
            <a:extLst>
              <a:ext uri="{FF2B5EF4-FFF2-40B4-BE49-F238E27FC236}">
                <a16:creationId xmlns:a16="http://schemas.microsoft.com/office/drawing/2014/main" id="{93675152-BFD0-89E5-338D-CA15D51A1078}"/>
              </a:ext>
            </a:extLst>
          </p:cNvPr>
          <p:cNvGraphicFramePr>
            <a:graphicFrameLocks noGrp="1"/>
          </p:cNvGraphicFramePr>
          <p:nvPr/>
        </p:nvGraphicFramePr>
        <p:xfrm>
          <a:off x="10024524" y="7261823"/>
          <a:ext cx="4436535" cy="5499100"/>
        </p:xfrm>
        <a:graphic>
          <a:graphicData uri="http://schemas.openxmlformats.org/drawingml/2006/table">
            <a:tbl>
              <a:tblPr firstRow="1" bandRow="1">
                <a:tableStyleId>{69012ECD-51FC-41F1-AA8D-1B2483CD663E}</a:tableStyleId>
              </a:tblPr>
              <a:tblGrid>
                <a:gridCol w="4436535">
                  <a:extLst>
                    <a:ext uri="{9D8B030D-6E8A-4147-A177-3AD203B41FA5}">
                      <a16:colId xmlns:a16="http://schemas.microsoft.com/office/drawing/2014/main" val="997530250"/>
                    </a:ext>
                  </a:extLst>
                </a:gridCol>
              </a:tblGrid>
              <a:tr h="1374775">
                <a:tc>
                  <a:txBody>
                    <a:bodyPr/>
                    <a:lstStyle/>
                    <a:p>
                      <a:r>
                        <a:rPr lang="en-US" sz="5400" b="0" dirty="0"/>
                        <a:t>Dataset 1</a:t>
                      </a:r>
                    </a:p>
                  </a:txBody>
                  <a:tcPr anchor="ctr"/>
                </a:tc>
                <a:extLst>
                  <a:ext uri="{0D108BD9-81ED-4DB2-BD59-A6C34878D82A}">
                    <a16:rowId xmlns:a16="http://schemas.microsoft.com/office/drawing/2014/main" val="4193458446"/>
                  </a:ext>
                </a:extLst>
              </a:tr>
              <a:tr h="1374775">
                <a:tc>
                  <a:txBody>
                    <a:bodyPr/>
                    <a:lstStyle/>
                    <a:p>
                      <a:r>
                        <a:rPr lang="en-US" sz="5400" dirty="0"/>
                        <a:t>Pear</a:t>
                      </a:r>
                    </a:p>
                  </a:txBody>
                  <a:tcPr/>
                </a:tc>
                <a:extLst>
                  <a:ext uri="{0D108BD9-81ED-4DB2-BD59-A6C34878D82A}">
                    <a16:rowId xmlns:a16="http://schemas.microsoft.com/office/drawing/2014/main" val="1732771384"/>
                  </a:ext>
                </a:extLst>
              </a:tr>
              <a:tr h="1374775">
                <a:tc>
                  <a:txBody>
                    <a:bodyPr/>
                    <a:lstStyle/>
                    <a:p>
                      <a:r>
                        <a:rPr lang="en-US" sz="5400" dirty="0"/>
                        <a:t>Apple</a:t>
                      </a:r>
                    </a:p>
                  </a:txBody>
                  <a:tcPr/>
                </a:tc>
                <a:extLst>
                  <a:ext uri="{0D108BD9-81ED-4DB2-BD59-A6C34878D82A}">
                    <a16:rowId xmlns:a16="http://schemas.microsoft.com/office/drawing/2014/main" val="767018641"/>
                  </a:ext>
                </a:extLst>
              </a:tr>
              <a:tr h="1374775">
                <a:tc>
                  <a:txBody>
                    <a:bodyPr/>
                    <a:lstStyle/>
                    <a:p>
                      <a:r>
                        <a:rPr lang="en-US" sz="5400" dirty="0"/>
                        <a:t>Grape</a:t>
                      </a:r>
                    </a:p>
                  </a:txBody>
                  <a:tcPr/>
                </a:tc>
                <a:extLst>
                  <a:ext uri="{0D108BD9-81ED-4DB2-BD59-A6C34878D82A}">
                    <a16:rowId xmlns:a16="http://schemas.microsoft.com/office/drawing/2014/main" val="2771332049"/>
                  </a:ext>
                </a:extLst>
              </a:tr>
            </a:tbl>
          </a:graphicData>
        </a:graphic>
      </p:graphicFrame>
      <p:graphicFrame>
        <p:nvGraphicFramePr>
          <p:cNvPr id="28" name="Table 2">
            <a:extLst>
              <a:ext uri="{FF2B5EF4-FFF2-40B4-BE49-F238E27FC236}">
                <a16:creationId xmlns:a16="http://schemas.microsoft.com/office/drawing/2014/main" id="{9F000618-3B77-ACDA-AEEA-30039B2054A4}"/>
              </a:ext>
            </a:extLst>
          </p:cNvPr>
          <p:cNvGraphicFramePr>
            <a:graphicFrameLocks noGrp="1"/>
          </p:cNvGraphicFramePr>
          <p:nvPr/>
        </p:nvGraphicFramePr>
        <p:xfrm>
          <a:off x="14850524" y="7261823"/>
          <a:ext cx="4436535" cy="5499100"/>
        </p:xfrm>
        <a:graphic>
          <a:graphicData uri="http://schemas.openxmlformats.org/drawingml/2006/table">
            <a:tbl>
              <a:tblPr firstRow="1" bandRow="1">
                <a:tableStyleId>{F2DE63D5-997A-4646-A377-4702673A728D}</a:tableStyleId>
              </a:tblPr>
              <a:tblGrid>
                <a:gridCol w="4436535">
                  <a:extLst>
                    <a:ext uri="{9D8B030D-6E8A-4147-A177-3AD203B41FA5}">
                      <a16:colId xmlns:a16="http://schemas.microsoft.com/office/drawing/2014/main" val="997530250"/>
                    </a:ext>
                  </a:extLst>
                </a:gridCol>
              </a:tblGrid>
              <a:tr h="1374775">
                <a:tc>
                  <a:txBody>
                    <a:bodyPr/>
                    <a:lstStyle/>
                    <a:p>
                      <a:r>
                        <a:rPr lang="en-US" sz="5400" b="0" dirty="0"/>
                        <a:t>Dataset 2</a:t>
                      </a:r>
                    </a:p>
                  </a:txBody>
                  <a:tcPr anchor="ctr"/>
                </a:tc>
                <a:extLst>
                  <a:ext uri="{0D108BD9-81ED-4DB2-BD59-A6C34878D82A}">
                    <a16:rowId xmlns:a16="http://schemas.microsoft.com/office/drawing/2014/main" val="4193458446"/>
                  </a:ext>
                </a:extLst>
              </a:tr>
              <a:tr h="1374775">
                <a:tc>
                  <a:txBody>
                    <a:bodyPr/>
                    <a:lstStyle/>
                    <a:p>
                      <a:r>
                        <a:rPr lang="en-US" sz="5400" dirty="0"/>
                        <a:t>Sophomore</a:t>
                      </a:r>
                    </a:p>
                  </a:txBody>
                  <a:tcPr/>
                </a:tc>
                <a:extLst>
                  <a:ext uri="{0D108BD9-81ED-4DB2-BD59-A6C34878D82A}">
                    <a16:rowId xmlns:a16="http://schemas.microsoft.com/office/drawing/2014/main" val="1732771384"/>
                  </a:ext>
                </a:extLst>
              </a:tr>
              <a:tr h="1374775">
                <a:tc>
                  <a:txBody>
                    <a:bodyPr/>
                    <a:lstStyle/>
                    <a:p>
                      <a:r>
                        <a:rPr lang="en-US" sz="5400" dirty="0"/>
                        <a:t>Junior</a:t>
                      </a:r>
                    </a:p>
                  </a:txBody>
                  <a:tcPr/>
                </a:tc>
                <a:extLst>
                  <a:ext uri="{0D108BD9-81ED-4DB2-BD59-A6C34878D82A}">
                    <a16:rowId xmlns:a16="http://schemas.microsoft.com/office/drawing/2014/main" val="767018641"/>
                  </a:ext>
                </a:extLst>
              </a:tr>
              <a:tr h="1374775">
                <a:tc>
                  <a:txBody>
                    <a:bodyPr/>
                    <a:lstStyle/>
                    <a:p>
                      <a:r>
                        <a:rPr lang="en-US" sz="5400" dirty="0"/>
                        <a:t>Senior</a:t>
                      </a:r>
                    </a:p>
                  </a:txBody>
                  <a:tcPr/>
                </a:tc>
                <a:extLst>
                  <a:ext uri="{0D108BD9-81ED-4DB2-BD59-A6C34878D82A}">
                    <a16:rowId xmlns:a16="http://schemas.microsoft.com/office/drawing/2014/main" val="2771332049"/>
                  </a:ext>
                </a:extLst>
              </a:tr>
            </a:tbl>
          </a:graphicData>
        </a:graphic>
      </p:graphicFrame>
      <p:graphicFrame>
        <p:nvGraphicFramePr>
          <p:cNvPr id="29" name="Table 2">
            <a:extLst>
              <a:ext uri="{FF2B5EF4-FFF2-40B4-BE49-F238E27FC236}">
                <a16:creationId xmlns:a16="http://schemas.microsoft.com/office/drawing/2014/main" id="{1A0CCC7C-59BF-E61F-5816-89B43CAC67DF}"/>
              </a:ext>
            </a:extLst>
          </p:cNvPr>
          <p:cNvGraphicFramePr>
            <a:graphicFrameLocks noGrp="1"/>
          </p:cNvGraphicFramePr>
          <p:nvPr/>
        </p:nvGraphicFramePr>
        <p:xfrm>
          <a:off x="19676524" y="7261823"/>
          <a:ext cx="4436535" cy="5499100"/>
        </p:xfrm>
        <a:graphic>
          <a:graphicData uri="http://schemas.openxmlformats.org/drawingml/2006/table">
            <a:tbl>
              <a:tblPr firstRow="1" bandRow="1">
                <a:tableStyleId>{17292A2E-F333-43FB-9621-5CBBE7FDCDCB}</a:tableStyleId>
              </a:tblPr>
              <a:tblGrid>
                <a:gridCol w="4436535">
                  <a:extLst>
                    <a:ext uri="{9D8B030D-6E8A-4147-A177-3AD203B41FA5}">
                      <a16:colId xmlns:a16="http://schemas.microsoft.com/office/drawing/2014/main" val="997530250"/>
                    </a:ext>
                  </a:extLst>
                </a:gridCol>
              </a:tblGrid>
              <a:tr h="1374775">
                <a:tc>
                  <a:txBody>
                    <a:bodyPr/>
                    <a:lstStyle/>
                    <a:p>
                      <a:r>
                        <a:rPr lang="en-US" sz="5400" b="0" dirty="0"/>
                        <a:t>Dataset 3</a:t>
                      </a:r>
                    </a:p>
                  </a:txBody>
                  <a:tcPr anchor="ctr"/>
                </a:tc>
                <a:extLst>
                  <a:ext uri="{0D108BD9-81ED-4DB2-BD59-A6C34878D82A}">
                    <a16:rowId xmlns:a16="http://schemas.microsoft.com/office/drawing/2014/main" val="4193458446"/>
                  </a:ext>
                </a:extLst>
              </a:tr>
              <a:tr h="1374775">
                <a:tc>
                  <a:txBody>
                    <a:bodyPr/>
                    <a:lstStyle/>
                    <a:p>
                      <a:r>
                        <a:rPr lang="en-US" sz="5400" dirty="0"/>
                        <a:t>1.5</a:t>
                      </a:r>
                    </a:p>
                  </a:txBody>
                  <a:tcPr/>
                </a:tc>
                <a:extLst>
                  <a:ext uri="{0D108BD9-81ED-4DB2-BD59-A6C34878D82A}">
                    <a16:rowId xmlns:a16="http://schemas.microsoft.com/office/drawing/2014/main" val="1732771384"/>
                  </a:ext>
                </a:extLst>
              </a:tr>
              <a:tr h="1374775">
                <a:tc>
                  <a:txBody>
                    <a:bodyPr/>
                    <a:lstStyle/>
                    <a:p>
                      <a:r>
                        <a:rPr lang="en-US" sz="5400" dirty="0"/>
                        <a:t>7.25</a:t>
                      </a:r>
                    </a:p>
                  </a:txBody>
                  <a:tcPr/>
                </a:tc>
                <a:extLst>
                  <a:ext uri="{0D108BD9-81ED-4DB2-BD59-A6C34878D82A}">
                    <a16:rowId xmlns:a16="http://schemas.microsoft.com/office/drawing/2014/main" val="767018641"/>
                  </a:ext>
                </a:extLst>
              </a:tr>
              <a:tr h="1374775">
                <a:tc>
                  <a:txBody>
                    <a:bodyPr/>
                    <a:lstStyle/>
                    <a:p>
                      <a:r>
                        <a:rPr lang="en-US" sz="5400" dirty="0"/>
                        <a:t>- 3.4</a:t>
                      </a:r>
                    </a:p>
                  </a:txBody>
                  <a:tcPr/>
                </a:tc>
                <a:extLst>
                  <a:ext uri="{0D108BD9-81ED-4DB2-BD59-A6C34878D82A}">
                    <a16:rowId xmlns:a16="http://schemas.microsoft.com/office/drawing/2014/main" val="2771332049"/>
                  </a:ext>
                </a:extLst>
              </a:tr>
            </a:tbl>
          </a:graphicData>
        </a:graphic>
      </p:graphicFrame>
      <p:sp>
        <p:nvSpPr>
          <p:cNvPr id="3" name="TextBox 2">
            <a:extLst>
              <a:ext uri="{FF2B5EF4-FFF2-40B4-BE49-F238E27FC236}">
                <a16:creationId xmlns:a16="http://schemas.microsoft.com/office/drawing/2014/main" id="{51AED2E4-D16D-DF3C-3764-E88A9866C385}"/>
              </a:ext>
            </a:extLst>
          </p:cNvPr>
          <p:cNvSpPr txBox="1"/>
          <p:nvPr/>
        </p:nvSpPr>
        <p:spPr>
          <a:xfrm>
            <a:off x="8309363" y="4210072"/>
            <a:ext cx="2212144"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Gill Sans"/>
              </a:rPr>
              <a:t>(hue, </a:t>
            </a:r>
          </a:p>
          <a:p>
            <a:pPr marL="0" marR="0" indent="0" algn="l" defTabSz="8255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Gill Sans"/>
              </a:rPr>
              <a:t>saturation, </a:t>
            </a:r>
          </a:p>
          <a:p>
            <a:pPr marL="0" marR="0" indent="0" algn="l" defTabSz="8255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Gill Sans"/>
              </a:rPr>
              <a:t>luminance)</a:t>
            </a:r>
          </a:p>
        </p:txBody>
      </p:sp>
    </p:spTree>
    <p:extLst>
      <p:ext uri="{BB962C8B-B14F-4D97-AF65-F5344CB8AC3E}">
        <p14:creationId xmlns:p14="http://schemas.microsoft.com/office/powerpoint/2010/main" val="3921397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42</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Channels</a:t>
            </a:r>
          </a:p>
        </p:txBody>
      </p:sp>
      <p:sp>
        <p:nvSpPr>
          <p:cNvPr id="12" name="Channel :">
            <a:extLst>
              <a:ext uri="{FF2B5EF4-FFF2-40B4-BE49-F238E27FC236}">
                <a16:creationId xmlns:a16="http://schemas.microsoft.com/office/drawing/2014/main" id="{ED98C8CA-8096-A64E-9651-38D8AEE522E5}"/>
              </a:ext>
            </a:extLst>
          </p:cNvPr>
          <p:cNvSpPr/>
          <p:nvPr/>
        </p:nvSpPr>
        <p:spPr>
          <a:xfrm>
            <a:off x="560440" y="3868678"/>
            <a:ext cx="13332542" cy="84125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5400" b="1" dirty="0">
                <a:solidFill>
                  <a:srgbClr val="FF4013"/>
                </a:solidFill>
              </a:rPr>
              <a:t>Based on human perception</a:t>
            </a:r>
          </a:p>
          <a:p>
            <a:pPr marL="0" marR="0" lvl="0" indent="0" algn="l" defTabSz="825500" rtl="0" eaLnBrk="1" fontAlgn="auto" latinLnBrk="0" hangingPunct="0">
              <a:lnSpc>
                <a:spcPct val="100000"/>
              </a:lnSpc>
              <a:spcBef>
                <a:spcPts val="0"/>
              </a:spcBef>
              <a:spcAft>
                <a:spcPts val="0"/>
              </a:spcAft>
              <a:buClrTx/>
              <a:buSzTx/>
              <a:buFontTx/>
              <a:buNone/>
              <a:tabLst/>
              <a:defRPr sz="7200"/>
            </a:pPr>
            <a:endParaRPr lang="en-US" sz="6600" b="1" dirty="0">
              <a:solidFill>
                <a:srgbClr val="FF4013"/>
              </a:solidFill>
            </a:endParaRPr>
          </a:p>
          <a:p>
            <a:pPr marR="0" lvl="0" algn="l" defTabSz="825500" rtl="0" eaLnBrk="1" fontAlgn="auto" latinLnBrk="0" hangingPunct="0">
              <a:lnSpc>
                <a:spcPct val="100000"/>
              </a:lnSpc>
              <a:spcBef>
                <a:spcPts val="0"/>
              </a:spcBef>
              <a:spcAft>
                <a:spcPts val="0"/>
              </a:spcAft>
              <a:buClrTx/>
              <a:buSzTx/>
              <a:tabLst/>
              <a:defRPr sz="7200"/>
            </a:pPr>
            <a:r>
              <a:rPr lang="en-US" sz="5400" b="1" dirty="0">
                <a:solidFill>
                  <a:schemeClr val="tx1"/>
                </a:solidFill>
              </a:rPr>
              <a:t>Identity </a:t>
            </a:r>
          </a:p>
          <a:p>
            <a:pPr marR="0" lvl="0" algn="l" defTabSz="825500" rtl="0" eaLnBrk="1" fontAlgn="auto" latinLnBrk="0" hangingPunct="0">
              <a:lnSpc>
                <a:spcPct val="100000"/>
              </a:lnSpc>
              <a:spcBef>
                <a:spcPts val="0"/>
              </a:spcBef>
              <a:spcAft>
                <a:spcPts val="0"/>
              </a:spcAft>
              <a:buClrTx/>
              <a:buSzTx/>
              <a:tabLst/>
              <a:defRPr sz="7200"/>
            </a:pPr>
            <a:r>
              <a:rPr lang="en-US" sz="5400" b="1" dirty="0">
                <a:solidFill>
                  <a:schemeClr val="tx1"/>
                </a:solidFill>
                <a:sym typeface="Wingdings" pitchFamily="2" charset="2"/>
              </a:rPr>
              <a:t>	</a:t>
            </a:r>
            <a:r>
              <a:rPr lang="en-US" sz="5400" dirty="0">
                <a:solidFill>
                  <a:schemeClr val="tx1"/>
                </a:solidFill>
                <a:sym typeface="Wingdings" pitchFamily="2" charset="2"/>
              </a:rPr>
              <a:t> </a:t>
            </a:r>
            <a:r>
              <a:rPr lang="en-US" sz="4800" b="1" dirty="0">
                <a:solidFill>
                  <a:schemeClr val="tx1"/>
                </a:solidFill>
                <a:sym typeface="Wingdings" pitchFamily="2" charset="2"/>
              </a:rPr>
              <a:t>What</a:t>
            </a:r>
            <a:r>
              <a:rPr lang="en-US" sz="4800" dirty="0">
                <a:solidFill>
                  <a:schemeClr val="tx1"/>
                </a:solidFill>
                <a:sym typeface="Wingdings" pitchFamily="2" charset="2"/>
              </a:rPr>
              <a:t>: position, shape, hue (color)</a:t>
            </a:r>
          </a:p>
          <a:p>
            <a:pPr marR="0" lvl="0" algn="l" defTabSz="825500" rtl="0" eaLnBrk="1" fontAlgn="auto" latinLnBrk="0" hangingPunct="0">
              <a:lnSpc>
                <a:spcPct val="100000"/>
              </a:lnSpc>
              <a:spcBef>
                <a:spcPts val="0"/>
              </a:spcBef>
              <a:spcAft>
                <a:spcPts val="0"/>
              </a:spcAft>
              <a:buClrTx/>
              <a:buSzTx/>
              <a:tabLst/>
              <a:defRPr sz="7200"/>
            </a:pPr>
            <a:r>
              <a:rPr lang="en-US" sz="5400" dirty="0">
                <a:solidFill>
                  <a:schemeClr val="tx1"/>
                </a:solidFill>
                <a:sym typeface="Wingdings" pitchFamily="2" charset="2"/>
              </a:rPr>
              <a:t>	</a:t>
            </a:r>
          </a:p>
          <a:p>
            <a:pPr marR="0" lvl="0" algn="l" defTabSz="825500" rtl="0" eaLnBrk="1" fontAlgn="auto" latinLnBrk="0" hangingPunct="0">
              <a:lnSpc>
                <a:spcPct val="100000"/>
              </a:lnSpc>
              <a:spcBef>
                <a:spcPts val="0"/>
              </a:spcBef>
              <a:spcAft>
                <a:spcPts val="0"/>
              </a:spcAft>
              <a:buClrTx/>
              <a:buSzTx/>
              <a:tabLst/>
              <a:defRPr sz="7200"/>
            </a:pPr>
            <a:endParaRPr lang="en-US" sz="5400" b="1" dirty="0">
              <a:solidFill>
                <a:schemeClr val="tx1"/>
              </a:solidFill>
            </a:endParaRPr>
          </a:p>
          <a:p>
            <a:pPr marR="0" lvl="0" algn="l" defTabSz="825500" rtl="0" eaLnBrk="1" fontAlgn="auto" latinLnBrk="0" hangingPunct="0">
              <a:lnSpc>
                <a:spcPct val="100000"/>
              </a:lnSpc>
              <a:spcBef>
                <a:spcPts val="0"/>
              </a:spcBef>
              <a:spcAft>
                <a:spcPts val="0"/>
              </a:spcAft>
              <a:buClrTx/>
              <a:buSzTx/>
              <a:tabLst/>
              <a:defRPr sz="7200"/>
            </a:pPr>
            <a:r>
              <a:rPr lang="en-US" sz="5400" b="1" dirty="0">
                <a:solidFill>
                  <a:schemeClr val="tx1"/>
                </a:solidFill>
              </a:rPr>
              <a:t>Magnitude</a:t>
            </a:r>
          </a:p>
          <a:p>
            <a:pPr lvl="0" algn="l">
              <a:defRPr sz="7200"/>
            </a:pPr>
            <a:r>
              <a:rPr lang="en-US" sz="5400" b="1" dirty="0">
                <a:solidFill>
                  <a:schemeClr val="tx1"/>
                </a:solidFill>
                <a:sym typeface="Wingdings" pitchFamily="2" charset="2"/>
              </a:rPr>
              <a:t>	</a:t>
            </a:r>
            <a:r>
              <a:rPr lang="en-US" sz="5400" dirty="0">
                <a:solidFill>
                  <a:schemeClr val="tx1"/>
                </a:solidFill>
                <a:sym typeface="Wingdings" pitchFamily="2" charset="2"/>
              </a:rPr>
              <a:t> </a:t>
            </a:r>
            <a:r>
              <a:rPr lang="en-US" sz="4800" b="1" dirty="0">
                <a:solidFill>
                  <a:schemeClr val="tx1"/>
                </a:solidFill>
                <a:sym typeface="Wingdings" pitchFamily="2" charset="2"/>
              </a:rPr>
              <a:t>How much</a:t>
            </a:r>
            <a:r>
              <a:rPr lang="en-US" sz="4800" dirty="0">
                <a:solidFill>
                  <a:schemeClr val="tx1"/>
                </a:solidFill>
                <a:sym typeface="Wingdings" pitchFamily="2" charset="2"/>
              </a:rPr>
              <a:t>: position, size, </a:t>
            </a:r>
          </a:p>
          <a:p>
            <a:pPr lvl="0" algn="l">
              <a:defRPr sz="7200"/>
            </a:pPr>
            <a:r>
              <a:rPr lang="en-US" sz="4800" dirty="0">
                <a:solidFill>
                  <a:schemeClr val="tx1"/>
                </a:solidFill>
                <a:sym typeface="Wingdings" pitchFamily="2" charset="2"/>
              </a:rPr>
              <a:t>			luminance (color), </a:t>
            </a:r>
          </a:p>
          <a:p>
            <a:pPr lvl="0" algn="l">
              <a:defRPr sz="7200"/>
            </a:pPr>
            <a:r>
              <a:rPr lang="en-US" sz="4800" dirty="0">
                <a:solidFill>
                  <a:schemeClr val="tx1"/>
                </a:solidFill>
                <a:sym typeface="Wingdings" pitchFamily="2" charset="2"/>
              </a:rPr>
              <a:t>			saturation (color), tilt</a:t>
            </a:r>
            <a:endParaRPr lang="en-US" sz="5400" dirty="0">
              <a:solidFill>
                <a:schemeClr val="tx1"/>
              </a:solidFill>
              <a:sym typeface="Wingdings" pitchFamily="2" charset="2"/>
            </a:endParaRPr>
          </a:p>
        </p:txBody>
      </p:sp>
      <p:pic>
        <p:nvPicPr>
          <p:cNvPr id="13" name="fig5.3.pdf">
            <a:extLst>
              <a:ext uri="{FF2B5EF4-FFF2-40B4-BE49-F238E27FC236}">
                <a16:creationId xmlns:a16="http://schemas.microsoft.com/office/drawing/2014/main" id="{C5C4DAB4-95E4-514C-B54C-FE2F96231515}"/>
              </a:ext>
            </a:extLst>
          </p:cNvPr>
          <p:cNvPicPr>
            <a:picLocks noChangeAspect="1"/>
          </p:cNvPicPr>
          <p:nvPr/>
        </p:nvPicPr>
        <p:blipFill rotWithShape="1">
          <a:blip r:embed="rId3">
            <a:extLst>
              <a:ext uri="{28A0092B-C50C-407E-A947-70E740481C1C}">
                <a14:useLocalDpi xmlns:a14="http://schemas.microsoft.com/office/drawing/2010/main" val="0"/>
              </a:ext>
            </a:extLst>
          </a:blip>
          <a:srcRect r="7084"/>
          <a:stretch/>
        </p:blipFill>
        <p:spPr>
          <a:xfrm>
            <a:off x="12352876" y="4896465"/>
            <a:ext cx="10883881" cy="7477105"/>
          </a:xfrm>
          <a:prstGeom prst="rect">
            <a:avLst/>
          </a:prstGeom>
          <a:ln w="12700">
            <a:miter lim="400000"/>
          </a:ln>
        </p:spPr>
      </p:pic>
      <p:sp>
        <p:nvSpPr>
          <p:cNvPr id="4" name="Oval 3">
            <a:extLst>
              <a:ext uri="{FF2B5EF4-FFF2-40B4-BE49-F238E27FC236}">
                <a16:creationId xmlns:a16="http://schemas.microsoft.com/office/drawing/2014/main" id="{52BE6CE4-76D7-3B4D-8154-8A563CDEAE14}"/>
              </a:ext>
            </a:extLst>
          </p:cNvPr>
          <p:cNvSpPr>
            <a:spLocks noChangeAspect="1"/>
          </p:cNvSpPr>
          <p:nvPr/>
        </p:nvSpPr>
        <p:spPr>
          <a:xfrm>
            <a:off x="787010" y="6668244"/>
            <a:ext cx="640080" cy="640080"/>
          </a:xfrm>
          <a:prstGeom prst="ellipse">
            <a:avLst/>
          </a:prstGeom>
          <a:solidFill>
            <a:schemeClr val="accent3">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5" name="Oval 14">
            <a:extLst>
              <a:ext uri="{FF2B5EF4-FFF2-40B4-BE49-F238E27FC236}">
                <a16:creationId xmlns:a16="http://schemas.microsoft.com/office/drawing/2014/main" id="{675659B1-597D-8742-BDE1-8EA5A6BEA965}"/>
              </a:ext>
            </a:extLst>
          </p:cNvPr>
          <p:cNvSpPr>
            <a:spLocks noChangeAspect="1"/>
          </p:cNvSpPr>
          <p:nvPr/>
        </p:nvSpPr>
        <p:spPr>
          <a:xfrm>
            <a:off x="787010" y="9984823"/>
            <a:ext cx="640080" cy="640080"/>
          </a:xfrm>
          <a:prstGeom prst="ellipse">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6" name="Oval 15">
            <a:extLst>
              <a:ext uri="{FF2B5EF4-FFF2-40B4-BE49-F238E27FC236}">
                <a16:creationId xmlns:a16="http://schemas.microsoft.com/office/drawing/2014/main" id="{8CA2ED3B-8AF2-A84E-8323-B98DFD7BC7E9}"/>
              </a:ext>
            </a:extLst>
          </p:cNvPr>
          <p:cNvSpPr>
            <a:spLocks noChangeAspect="1"/>
          </p:cNvSpPr>
          <p:nvPr/>
        </p:nvSpPr>
        <p:spPr>
          <a:xfrm>
            <a:off x="14335307" y="7801412"/>
            <a:ext cx="640080" cy="640080"/>
          </a:xfrm>
          <a:prstGeom prst="ellipse">
            <a:avLst/>
          </a:prstGeom>
          <a:solidFill>
            <a:schemeClr val="accent3">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7" name="Oval 16">
            <a:extLst>
              <a:ext uri="{FF2B5EF4-FFF2-40B4-BE49-F238E27FC236}">
                <a16:creationId xmlns:a16="http://schemas.microsoft.com/office/drawing/2014/main" id="{EAF46847-E3DD-E342-940B-FFE86BB04763}"/>
              </a:ext>
            </a:extLst>
          </p:cNvPr>
          <p:cNvSpPr>
            <a:spLocks noChangeAspect="1"/>
          </p:cNvSpPr>
          <p:nvPr/>
        </p:nvSpPr>
        <p:spPr>
          <a:xfrm>
            <a:off x="21457727" y="3927064"/>
            <a:ext cx="640080" cy="640080"/>
          </a:xfrm>
          <a:prstGeom prst="ellipse">
            <a:avLst/>
          </a:prstGeom>
          <a:solidFill>
            <a:schemeClr val="accent3">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9" name="Oval 18">
            <a:extLst>
              <a:ext uri="{FF2B5EF4-FFF2-40B4-BE49-F238E27FC236}">
                <a16:creationId xmlns:a16="http://schemas.microsoft.com/office/drawing/2014/main" id="{B782B950-31CE-5249-BD68-024426E0A463}"/>
              </a:ext>
            </a:extLst>
          </p:cNvPr>
          <p:cNvSpPr>
            <a:spLocks noChangeAspect="1"/>
          </p:cNvSpPr>
          <p:nvPr/>
        </p:nvSpPr>
        <p:spPr>
          <a:xfrm>
            <a:off x="13924194" y="10297982"/>
            <a:ext cx="640080" cy="640080"/>
          </a:xfrm>
          <a:prstGeom prst="ellipse">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0" name="Oval 19">
            <a:extLst>
              <a:ext uri="{FF2B5EF4-FFF2-40B4-BE49-F238E27FC236}">
                <a16:creationId xmlns:a16="http://schemas.microsoft.com/office/drawing/2014/main" id="{D2D77675-1589-1A45-9EF0-BC340C8ED04E}"/>
              </a:ext>
            </a:extLst>
          </p:cNvPr>
          <p:cNvSpPr>
            <a:spLocks noChangeAspect="1"/>
          </p:cNvSpPr>
          <p:nvPr/>
        </p:nvSpPr>
        <p:spPr>
          <a:xfrm>
            <a:off x="21457727" y="5253187"/>
            <a:ext cx="640080" cy="640080"/>
          </a:xfrm>
          <a:prstGeom prst="ellipse">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1" name="Oval 20">
            <a:extLst>
              <a:ext uri="{FF2B5EF4-FFF2-40B4-BE49-F238E27FC236}">
                <a16:creationId xmlns:a16="http://schemas.microsoft.com/office/drawing/2014/main" id="{5CC9BD1A-8815-2542-B237-576DCB5FB733}"/>
              </a:ext>
            </a:extLst>
          </p:cNvPr>
          <p:cNvSpPr>
            <a:spLocks noChangeAspect="1"/>
          </p:cNvSpPr>
          <p:nvPr/>
        </p:nvSpPr>
        <p:spPr>
          <a:xfrm>
            <a:off x="21460885" y="4598488"/>
            <a:ext cx="640080" cy="640080"/>
          </a:xfrm>
          <a:prstGeom prst="ellipse">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2" name="Oval 21">
            <a:extLst>
              <a:ext uri="{FF2B5EF4-FFF2-40B4-BE49-F238E27FC236}">
                <a16:creationId xmlns:a16="http://schemas.microsoft.com/office/drawing/2014/main" id="{81511FDC-165C-DA43-963F-4E0D861D1565}"/>
              </a:ext>
            </a:extLst>
          </p:cNvPr>
          <p:cNvSpPr>
            <a:spLocks noChangeAspect="1"/>
          </p:cNvSpPr>
          <p:nvPr/>
        </p:nvSpPr>
        <p:spPr>
          <a:xfrm>
            <a:off x="20888445" y="7801084"/>
            <a:ext cx="640080" cy="640080"/>
          </a:xfrm>
          <a:prstGeom prst="ellipse">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3" name="Oval 22">
            <a:extLst>
              <a:ext uri="{FF2B5EF4-FFF2-40B4-BE49-F238E27FC236}">
                <a16:creationId xmlns:a16="http://schemas.microsoft.com/office/drawing/2014/main" id="{50831B47-CA5D-F920-A1A9-12513A0ACB87}"/>
              </a:ext>
            </a:extLst>
          </p:cNvPr>
          <p:cNvSpPr>
            <a:spLocks noChangeAspect="1"/>
          </p:cNvSpPr>
          <p:nvPr/>
        </p:nvSpPr>
        <p:spPr>
          <a:xfrm>
            <a:off x="14655347" y="4923455"/>
            <a:ext cx="640080" cy="640080"/>
          </a:xfrm>
          <a:prstGeom prst="ellipse">
            <a:avLst/>
          </a:prstGeom>
          <a:solidFill>
            <a:schemeClr val="accent3">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4" name="Oval 23">
            <a:extLst>
              <a:ext uri="{FF2B5EF4-FFF2-40B4-BE49-F238E27FC236}">
                <a16:creationId xmlns:a16="http://schemas.microsoft.com/office/drawing/2014/main" id="{46417785-3749-8F8B-FE0A-4166E4FC5944}"/>
              </a:ext>
            </a:extLst>
          </p:cNvPr>
          <p:cNvSpPr>
            <a:spLocks noChangeAspect="1"/>
          </p:cNvSpPr>
          <p:nvPr/>
        </p:nvSpPr>
        <p:spPr>
          <a:xfrm>
            <a:off x="15416301" y="4922848"/>
            <a:ext cx="640080" cy="640080"/>
          </a:xfrm>
          <a:prstGeom prst="ellipse">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8" name="TextBox 17">
            <a:extLst>
              <a:ext uri="{FF2B5EF4-FFF2-40B4-BE49-F238E27FC236}">
                <a16:creationId xmlns:a16="http://schemas.microsoft.com/office/drawing/2014/main" id="{FB234D28-E4D0-3D54-0856-76B06DE0F949}"/>
              </a:ext>
            </a:extLst>
          </p:cNvPr>
          <p:cNvSpPr txBox="1"/>
          <p:nvPr/>
        </p:nvSpPr>
        <p:spPr>
          <a:xfrm>
            <a:off x="22171856" y="4014172"/>
            <a:ext cx="2212144"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Gill Sans"/>
              </a:rPr>
              <a:t>(hue, </a:t>
            </a:r>
          </a:p>
          <a:p>
            <a:pPr marL="0" marR="0" indent="0" algn="l" defTabSz="8255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Gill Sans"/>
              </a:rPr>
              <a:t>saturation, </a:t>
            </a:r>
          </a:p>
          <a:p>
            <a:pPr marL="0" marR="0" indent="0" algn="l" defTabSz="8255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Gill Sans"/>
              </a:rPr>
              <a:t>luminance)</a:t>
            </a:r>
          </a:p>
        </p:txBody>
      </p:sp>
    </p:spTree>
    <p:extLst>
      <p:ext uri="{BB962C8B-B14F-4D97-AF65-F5344CB8AC3E}">
        <p14:creationId xmlns:p14="http://schemas.microsoft.com/office/powerpoint/2010/main" val="4179452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Choosing Marks and Channels</a:t>
            </a:r>
          </a:p>
        </p:txBody>
      </p:sp>
      <p:sp>
        <p:nvSpPr>
          <p:cNvPr id="10" name="Expressiveness principle:">
            <a:extLst>
              <a:ext uri="{FF2B5EF4-FFF2-40B4-BE49-F238E27FC236}">
                <a16:creationId xmlns:a16="http://schemas.microsoft.com/office/drawing/2014/main" id="{5172FF2C-8EA1-D644-BE0D-423C4CECA9B1}"/>
              </a:ext>
            </a:extLst>
          </p:cNvPr>
          <p:cNvSpPr/>
          <p:nvPr/>
        </p:nvSpPr>
        <p:spPr>
          <a:xfrm>
            <a:off x="5594608" y="6858000"/>
            <a:ext cx="12001683"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400"/>
            </a:lvl1pPr>
          </a:lstStyle>
          <a:p>
            <a:pPr>
              <a:defRPr/>
            </a:pPr>
            <a:r>
              <a:rPr kumimoji="0" sz="6400" b="1" i="0" u="none" strike="noStrike" kern="0" cap="none" spc="0" normalizeH="0" baseline="0" noProof="0" dirty="0">
                <a:ln>
                  <a:noFill/>
                </a:ln>
                <a:solidFill>
                  <a:srgbClr val="FF4013"/>
                </a:solidFill>
                <a:effectLst/>
                <a:uLnTx/>
                <a:uFillTx/>
                <a:latin typeface="Gill Sans"/>
                <a:sym typeface="Gill Sans"/>
              </a:rPr>
              <a:t>Expressiveness</a:t>
            </a:r>
            <a:r>
              <a:rPr lang="en-US" b="1" dirty="0">
                <a:solidFill>
                  <a:srgbClr val="FF4013"/>
                </a:solidFill>
              </a:rPr>
              <a:t> + Effectiveness</a:t>
            </a:r>
          </a:p>
        </p:txBody>
      </p:sp>
    </p:spTree>
    <p:extLst>
      <p:ext uri="{BB962C8B-B14F-4D97-AF65-F5344CB8AC3E}">
        <p14:creationId xmlns:p14="http://schemas.microsoft.com/office/powerpoint/2010/main" val="1027022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Choosing Marks and Channels</a:t>
            </a:r>
          </a:p>
        </p:txBody>
      </p:sp>
      <p:sp>
        <p:nvSpPr>
          <p:cNvPr id="10" name="Expressiveness principle:">
            <a:extLst>
              <a:ext uri="{FF2B5EF4-FFF2-40B4-BE49-F238E27FC236}">
                <a16:creationId xmlns:a16="http://schemas.microsoft.com/office/drawing/2014/main" id="{5172FF2C-8EA1-D644-BE0D-423C4CECA9B1}"/>
              </a:ext>
            </a:extLst>
          </p:cNvPr>
          <p:cNvSpPr/>
          <p:nvPr/>
        </p:nvSpPr>
        <p:spPr>
          <a:xfrm>
            <a:off x="79487" y="3438132"/>
            <a:ext cx="24037813" cy="4165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defRPr sz="6400"/>
            </a:lvl1pPr>
          </a:lstStyle>
          <a:p>
            <a:pPr algn="l">
              <a:defRPr/>
            </a:pPr>
            <a:r>
              <a:rPr kumimoji="0" sz="6400" b="1" i="0" u="none" strike="noStrike" kern="0" cap="none" spc="0" normalizeH="0" baseline="0" noProof="0" dirty="0">
                <a:ln>
                  <a:noFill/>
                </a:ln>
                <a:solidFill>
                  <a:srgbClr val="FF4013"/>
                </a:solidFill>
                <a:effectLst/>
                <a:uLnTx/>
                <a:uFillTx/>
                <a:latin typeface="Gill Sans"/>
                <a:sym typeface="Gill Sans"/>
              </a:rPr>
              <a:t>Expressiveness</a:t>
            </a:r>
            <a:r>
              <a:rPr lang="en-US" b="1" dirty="0">
                <a:solidFill>
                  <a:srgbClr val="FF4013"/>
                </a:solidFill>
                <a:latin typeface="Gill Sans"/>
              </a:rPr>
              <a:t> Principle </a:t>
            </a:r>
            <a:r>
              <a:rPr lang="en-US" b="1" dirty="0">
                <a:solidFill>
                  <a:schemeClr val="tx1"/>
                </a:solidFill>
                <a:latin typeface="Gill Sans"/>
              </a:rPr>
              <a:t>= </a:t>
            </a:r>
            <a:r>
              <a:rPr lang="en-US" sz="6600" dirty="0"/>
              <a:t>The visual encoding should express all of, and only, the information in the dataset attributes.</a:t>
            </a:r>
          </a:p>
          <a:p>
            <a:pPr marL="857250" indent="-857250" algn="l">
              <a:buFontTx/>
              <a:buChar char="-"/>
              <a:defRPr/>
            </a:pPr>
            <a:r>
              <a:rPr lang="en-US" sz="6600" dirty="0"/>
              <a:t>i.e. The perceptual interpretation of channels (identity vs. magnitude) should match the interpretation of data.  </a:t>
            </a:r>
          </a:p>
        </p:txBody>
      </p:sp>
    </p:spTree>
    <p:extLst>
      <p:ext uri="{BB962C8B-B14F-4D97-AF65-F5344CB8AC3E}">
        <p14:creationId xmlns:p14="http://schemas.microsoft.com/office/powerpoint/2010/main" val="2177980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Choosing Marks and Channels</a:t>
            </a:r>
          </a:p>
        </p:txBody>
      </p:sp>
      <p:sp>
        <p:nvSpPr>
          <p:cNvPr id="10" name="Expressiveness principle:">
            <a:extLst>
              <a:ext uri="{FF2B5EF4-FFF2-40B4-BE49-F238E27FC236}">
                <a16:creationId xmlns:a16="http://schemas.microsoft.com/office/drawing/2014/main" id="{5172FF2C-8EA1-D644-BE0D-423C4CECA9B1}"/>
              </a:ext>
            </a:extLst>
          </p:cNvPr>
          <p:cNvSpPr/>
          <p:nvPr/>
        </p:nvSpPr>
        <p:spPr>
          <a:xfrm>
            <a:off x="79487" y="3438132"/>
            <a:ext cx="24037813" cy="4165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defRPr sz="6400"/>
            </a:lvl1pPr>
          </a:lstStyle>
          <a:p>
            <a:pPr algn="l">
              <a:defRPr/>
            </a:pPr>
            <a:r>
              <a:rPr kumimoji="0" sz="6400" b="1" i="0" u="none" strike="noStrike" kern="0" cap="none" spc="0" normalizeH="0" baseline="0" noProof="0" dirty="0">
                <a:ln>
                  <a:noFill/>
                </a:ln>
                <a:solidFill>
                  <a:srgbClr val="FF4013"/>
                </a:solidFill>
                <a:effectLst/>
                <a:uLnTx/>
                <a:uFillTx/>
                <a:latin typeface="Gill Sans"/>
                <a:sym typeface="Gill Sans"/>
              </a:rPr>
              <a:t>Expressiveness</a:t>
            </a:r>
            <a:r>
              <a:rPr lang="en-US" b="1" dirty="0">
                <a:solidFill>
                  <a:srgbClr val="FF4013"/>
                </a:solidFill>
                <a:latin typeface="Gill Sans"/>
              </a:rPr>
              <a:t> Principle </a:t>
            </a:r>
            <a:r>
              <a:rPr lang="en-US" b="1" dirty="0">
                <a:solidFill>
                  <a:schemeClr val="tx1"/>
                </a:solidFill>
                <a:latin typeface="Gill Sans"/>
              </a:rPr>
              <a:t>= </a:t>
            </a:r>
            <a:r>
              <a:rPr lang="en-US" sz="6600" dirty="0"/>
              <a:t>The visual encoding should express all of, and only, the information in the dataset attributes.</a:t>
            </a:r>
          </a:p>
          <a:p>
            <a:pPr marL="857250" indent="-857250" algn="l">
              <a:buFontTx/>
              <a:buChar char="-"/>
              <a:defRPr/>
            </a:pPr>
            <a:r>
              <a:rPr lang="en-US" sz="6600" dirty="0"/>
              <a:t>i.e. The perceptual interpretation of channels (identity vs. magnitude) should match the interpretation of data.  </a:t>
            </a:r>
          </a:p>
        </p:txBody>
      </p:sp>
      <p:sp>
        <p:nvSpPr>
          <p:cNvPr id="19" name="Rectangle 18">
            <a:extLst>
              <a:ext uri="{FF2B5EF4-FFF2-40B4-BE49-F238E27FC236}">
                <a16:creationId xmlns:a16="http://schemas.microsoft.com/office/drawing/2014/main" id="{2A33FDD5-30C3-A5AC-097C-5B45ECF34240}"/>
              </a:ext>
            </a:extLst>
          </p:cNvPr>
          <p:cNvSpPr/>
          <p:nvPr/>
        </p:nvSpPr>
        <p:spPr>
          <a:xfrm>
            <a:off x="4021013" y="7797800"/>
            <a:ext cx="7401175" cy="769441"/>
          </a:xfrm>
          <a:prstGeom prst="rect">
            <a:avLst/>
          </a:prstGeom>
        </p:spPr>
        <p:txBody>
          <a:bodyPr wrap="square">
            <a:spAutoFit/>
          </a:bodyPr>
          <a:lstStyle/>
          <a:p>
            <a:r>
              <a:rPr lang="en-US" sz="4400" dirty="0">
                <a:solidFill>
                  <a:srgbClr val="FF4013"/>
                </a:solidFill>
              </a:rPr>
              <a:t>Categorical – Identity</a:t>
            </a:r>
          </a:p>
        </p:txBody>
      </p:sp>
      <p:graphicFrame>
        <p:nvGraphicFramePr>
          <p:cNvPr id="30" name="Table 2">
            <a:extLst>
              <a:ext uri="{FF2B5EF4-FFF2-40B4-BE49-F238E27FC236}">
                <a16:creationId xmlns:a16="http://schemas.microsoft.com/office/drawing/2014/main" id="{D8E27D47-97EA-A384-9BE7-64171D7C6EEE}"/>
              </a:ext>
            </a:extLst>
          </p:cNvPr>
          <p:cNvGraphicFramePr>
            <a:graphicFrameLocks noGrp="1"/>
          </p:cNvGraphicFramePr>
          <p:nvPr/>
        </p:nvGraphicFramePr>
        <p:xfrm>
          <a:off x="714500" y="7797800"/>
          <a:ext cx="4436535" cy="5499100"/>
        </p:xfrm>
        <a:graphic>
          <a:graphicData uri="http://schemas.openxmlformats.org/drawingml/2006/table">
            <a:tbl>
              <a:tblPr firstRow="1" bandRow="1">
                <a:tableStyleId>{69012ECD-51FC-41F1-AA8D-1B2483CD663E}</a:tableStyleId>
              </a:tblPr>
              <a:tblGrid>
                <a:gridCol w="4436535">
                  <a:extLst>
                    <a:ext uri="{9D8B030D-6E8A-4147-A177-3AD203B41FA5}">
                      <a16:colId xmlns:a16="http://schemas.microsoft.com/office/drawing/2014/main" val="997530250"/>
                    </a:ext>
                  </a:extLst>
                </a:gridCol>
              </a:tblGrid>
              <a:tr h="1374775">
                <a:tc>
                  <a:txBody>
                    <a:bodyPr/>
                    <a:lstStyle/>
                    <a:p>
                      <a:r>
                        <a:rPr lang="en-US" sz="5400" b="0" dirty="0"/>
                        <a:t>Dataset 1</a:t>
                      </a:r>
                    </a:p>
                  </a:txBody>
                  <a:tcPr anchor="ctr"/>
                </a:tc>
                <a:extLst>
                  <a:ext uri="{0D108BD9-81ED-4DB2-BD59-A6C34878D82A}">
                    <a16:rowId xmlns:a16="http://schemas.microsoft.com/office/drawing/2014/main" val="4193458446"/>
                  </a:ext>
                </a:extLst>
              </a:tr>
              <a:tr h="1374775">
                <a:tc>
                  <a:txBody>
                    <a:bodyPr/>
                    <a:lstStyle/>
                    <a:p>
                      <a:r>
                        <a:rPr lang="en-US" sz="5400" dirty="0"/>
                        <a:t>Pear</a:t>
                      </a:r>
                    </a:p>
                  </a:txBody>
                  <a:tcPr/>
                </a:tc>
                <a:extLst>
                  <a:ext uri="{0D108BD9-81ED-4DB2-BD59-A6C34878D82A}">
                    <a16:rowId xmlns:a16="http://schemas.microsoft.com/office/drawing/2014/main" val="1732771384"/>
                  </a:ext>
                </a:extLst>
              </a:tr>
              <a:tr h="1374775">
                <a:tc>
                  <a:txBody>
                    <a:bodyPr/>
                    <a:lstStyle/>
                    <a:p>
                      <a:r>
                        <a:rPr lang="en-US" sz="5400" dirty="0"/>
                        <a:t>Apple</a:t>
                      </a:r>
                    </a:p>
                  </a:txBody>
                  <a:tcPr/>
                </a:tc>
                <a:extLst>
                  <a:ext uri="{0D108BD9-81ED-4DB2-BD59-A6C34878D82A}">
                    <a16:rowId xmlns:a16="http://schemas.microsoft.com/office/drawing/2014/main" val="767018641"/>
                  </a:ext>
                </a:extLst>
              </a:tr>
              <a:tr h="1374775">
                <a:tc>
                  <a:txBody>
                    <a:bodyPr/>
                    <a:lstStyle/>
                    <a:p>
                      <a:r>
                        <a:rPr lang="en-US" sz="5400" dirty="0"/>
                        <a:t>Grape</a:t>
                      </a:r>
                    </a:p>
                  </a:txBody>
                  <a:tcPr/>
                </a:tc>
                <a:extLst>
                  <a:ext uri="{0D108BD9-81ED-4DB2-BD59-A6C34878D82A}">
                    <a16:rowId xmlns:a16="http://schemas.microsoft.com/office/drawing/2014/main" val="2771332049"/>
                  </a:ext>
                </a:extLst>
              </a:tr>
            </a:tbl>
          </a:graphicData>
        </a:graphic>
      </p:graphicFrame>
      <p:cxnSp>
        <p:nvCxnSpPr>
          <p:cNvPr id="4" name="Straight Connector 3">
            <a:extLst>
              <a:ext uri="{FF2B5EF4-FFF2-40B4-BE49-F238E27FC236}">
                <a16:creationId xmlns:a16="http://schemas.microsoft.com/office/drawing/2014/main" id="{9E885D14-52C2-9712-6111-82DD178BFAFC}"/>
              </a:ext>
            </a:extLst>
          </p:cNvPr>
          <p:cNvCxnSpPr/>
          <p:nvPr/>
        </p:nvCxnSpPr>
        <p:spPr>
          <a:xfrm>
            <a:off x="6434666" y="11006667"/>
            <a:ext cx="6773334" cy="0"/>
          </a:xfrm>
          <a:prstGeom prst="line">
            <a:avLst/>
          </a:prstGeom>
          <a:noFill/>
          <a:ln w="762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C3ED4E75-540C-6E3D-81DF-10C2B0BFD052}"/>
              </a:ext>
            </a:extLst>
          </p:cNvPr>
          <p:cNvCxnSpPr/>
          <p:nvPr/>
        </p:nvCxnSpPr>
        <p:spPr>
          <a:xfrm>
            <a:off x="7382933" y="10634133"/>
            <a:ext cx="0" cy="745067"/>
          </a:xfrm>
          <a:prstGeom prst="line">
            <a:avLst/>
          </a:prstGeom>
          <a:noFill/>
          <a:ln w="762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21D7FDA-E211-FB44-59E3-2DC2AB34C40D}"/>
              </a:ext>
            </a:extLst>
          </p:cNvPr>
          <p:cNvCxnSpPr/>
          <p:nvPr/>
        </p:nvCxnSpPr>
        <p:spPr>
          <a:xfrm>
            <a:off x="9499600" y="10634133"/>
            <a:ext cx="0" cy="745067"/>
          </a:xfrm>
          <a:prstGeom prst="line">
            <a:avLst/>
          </a:prstGeom>
          <a:noFill/>
          <a:ln w="762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5ED22482-1DE8-083C-4788-BCFC4ABEE07A}"/>
              </a:ext>
            </a:extLst>
          </p:cNvPr>
          <p:cNvCxnSpPr/>
          <p:nvPr/>
        </p:nvCxnSpPr>
        <p:spPr>
          <a:xfrm>
            <a:off x="11650133" y="10634133"/>
            <a:ext cx="0" cy="745067"/>
          </a:xfrm>
          <a:prstGeom prst="line">
            <a:avLst/>
          </a:prstGeom>
          <a:noFill/>
          <a:ln w="762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sp>
        <p:nvSpPr>
          <p:cNvPr id="7" name="Rectangle 6">
            <a:extLst>
              <a:ext uri="{FF2B5EF4-FFF2-40B4-BE49-F238E27FC236}">
                <a16:creationId xmlns:a16="http://schemas.microsoft.com/office/drawing/2014/main" id="{56887685-487A-2BB9-2866-823967E315DE}"/>
              </a:ext>
            </a:extLst>
          </p:cNvPr>
          <p:cNvSpPr/>
          <p:nvPr/>
        </p:nvSpPr>
        <p:spPr>
          <a:xfrm>
            <a:off x="7010401" y="8873066"/>
            <a:ext cx="711200" cy="2099734"/>
          </a:xfrm>
          <a:prstGeom prst="rect">
            <a:avLst/>
          </a:prstGeom>
          <a:solidFill>
            <a:schemeClr val="bg2"/>
          </a:solidFill>
          <a:ln w="12700"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3" name="Rectangle 32">
            <a:extLst>
              <a:ext uri="{FF2B5EF4-FFF2-40B4-BE49-F238E27FC236}">
                <a16:creationId xmlns:a16="http://schemas.microsoft.com/office/drawing/2014/main" id="{A3D242F1-CFF8-D044-1D7B-2276ECF6CCF4}"/>
              </a:ext>
            </a:extLst>
          </p:cNvPr>
          <p:cNvSpPr/>
          <p:nvPr/>
        </p:nvSpPr>
        <p:spPr>
          <a:xfrm>
            <a:off x="9127066" y="9670266"/>
            <a:ext cx="745039" cy="1326599"/>
          </a:xfrm>
          <a:prstGeom prst="rect">
            <a:avLst/>
          </a:prstGeom>
          <a:solidFill>
            <a:schemeClr val="bg2"/>
          </a:solidFill>
          <a:ln w="12700"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4" name="Rectangle 33">
            <a:extLst>
              <a:ext uri="{FF2B5EF4-FFF2-40B4-BE49-F238E27FC236}">
                <a16:creationId xmlns:a16="http://schemas.microsoft.com/office/drawing/2014/main" id="{9E1DF883-F7E9-50D8-70E6-BFDC45287CA4}"/>
              </a:ext>
            </a:extLst>
          </p:cNvPr>
          <p:cNvSpPr/>
          <p:nvPr/>
        </p:nvSpPr>
        <p:spPr>
          <a:xfrm>
            <a:off x="11277570" y="8693932"/>
            <a:ext cx="745053" cy="2279841"/>
          </a:xfrm>
          <a:prstGeom prst="rect">
            <a:avLst/>
          </a:prstGeom>
          <a:solidFill>
            <a:schemeClr val="bg2"/>
          </a:solidFill>
          <a:ln w="12700"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TextBox 10">
            <a:extLst>
              <a:ext uri="{FF2B5EF4-FFF2-40B4-BE49-F238E27FC236}">
                <a16:creationId xmlns:a16="http://schemas.microsoft.com/office/drawing/2014/main" id="{6D17404C-4B9E-0BAE-23A3-39AE242A1C3A}"/>
              </a:ext>
            </a:extLst>
          </p:cNvPr>
          <p:cNvSpPr txBox="1"/>
          <p:nvPr/>
        </p:nvSpPr>
        <p:spPr>
          <a:xfrm>
            <a:off x="8760404" y="11278626"/>
            <a:ext cx="1402628"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Pear</a:t>
            </a:r>
          </a:p>
        </p:txBody>
      </p:sp>
      <p:sp>
        <p:nvSpPr>
          <p:cNvPr id="35" name="TextBox 34">
            <a:extLst>
              <a:ext uri="{FF2B5EF4-FFF2-40B4-BE49-F238E27FC236}">
                <a16:creationId xmlns:a16="http://schemas.microsoft.com/office/drawing/2014/main" id="{E8C4886B-2DD5-D128-2701-BD3A365E2EE7}"/>
              </a:ext>
            </a:extLst>
          </p:cNvPr>
          <p:cNvSpPr txBox="1"/>
          <p:nvPr/>
        </p:nvSpPr>
        <p:spPr>
          <a:xfrm>
            <a:off x="6444178" y="11201758"/>
            <a:ext cx="180177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Apple</a:t>
            </a:r>
          </a:p>
        </p:txBody>
      </p:sp>
      <p:sp>
        <p:nvSpPr>
          <p:cNvPr id="36" name="TextBox 35">
            <a:extLst>
              <a:ext uri="{FF2B5EF4-FFF2-40B4-BE49-F238E27FC236}">
                <a16:creationId xmlns:a16="http://schemas.microsoft.com/office/drawing/2014/main" id="{DB2B1B18-A28B-A2A9-B4E4-9F3BA4A0DAF4}"/>
              </a:ext>
            </a:extLst>
          </p:cNvPr>
          <p:cNvSpPr txBox="1"/>
          <p:nvPr/>
        </p:nvSpPr>
        <p:spPr>
          <a:xfrm>
            <a:off x="10846786" y="11278625"/>
            <a:ext cx="192841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Grape</a:t>
            </a:r>
          </a:p>
        </p:txBody>
      </p:sp>
      <p:sp>
        <p:nvSpPr>
          <p:cNvPr id="13" name="Rectangle 12">
            <a:extLst>
              <a:ext uri="{FF2B5EF4-FFF2-40B4-BE49-F238E27FC236}">
                <a16:creationId xmlns:a16="http://schemas.microsoft.com/office/drawing/2014/main" id="{73468EC2-DA2B-C8E0-BF9D-1452F6565875}"/>
              </a:ext>
            </a:extLst>
          </p:cNvPr>
          <p:cNvSpPr>
            <a:spLocks/>
          </p:cNvSpPr>
          <p:nvPr/>
        </p:nvSpPr>
        <p:spPr>
          <a:xfrm>
            <a:off x="14857145" y="8648494"/>
            <a:ext cx="1828800" cy="1828800"/>
          </a:xfrm>
          <a:prstGeom prst="rect">
            <a:avLst/>
          </a:prstGeom>
          <a:solidFill>
            <a:schemeClr val="bg2"/>
          </a:solidFill>
          <a:ln w="12700"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Oval 13">
            <a:extLst>
              <a:ext uri="{FF2B5EF4-FFF2-40B4-BE49-F238E27FC236}">
                <a16:creationId xmlns:a16="http://schemas.microsoft.com/office/drawing/2014/main" id="{DB49F6E1-E03B-A174-4614-271EA8AEA06C}"/>
              </a:ext>
            </a:extLst>
          </p:cNvPr>
          <p:cNvSpPr/>
          <p:nvPr/>
        </p:nvSpPr>
        <p:spPr>
          <a:xfrm>
            <a:off x="14748857" y="10865936"/>
            <a:ext cx="1828800" cy="1828800"/>
          </a:xfrm>
          <a:prstGeom prst="ellipse">
            <a:avLst/>
          </a:prstGeom>
          <a:solidFill>
            <a:schemeClr val="bg2"/>
          </a:solidFill>
          <a:ln w="12700"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5" name="Triangle 14">
            <a:extLst>
              <a:ext uri="{FF2B5EF4-FFF2-40B4-BE49-F238E27FC236}">
                <a16:creationId xmlns:a16="http://schemas.microsoft.com/office/drawing/2014/main" id="{977B2516-D7F2-73DA-E727-05EA7C31A8FA}"/>
              </a:ext>
            </a:extLst>
          </p:cNvPr>
          <p:cNvSpPr/>
          <p:nvPr/>
        </p:nvSpPr>
        <p:spPr>
          <a:xfrm>
            <a:off x="17031450" y="9099188"/>
            <a:ext cx="2194560" cy="1737360"/>
          </a:xfrm>
          <a:prstGeom prst="triangle">
            <a:avLst/>
          </a:prstGeom>
          <a:solidFill>
            <a:schemeClr val="bg2"/>
          </a:solidFill>
          <a:ln w="12700"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7" name="TextBox 36">
            <a:extLst>
              <a:ext uri="{FF2B5EF4-FFF2-40B4-BE49-F238E27FC236}">
                <a16:creationId xmlns:a16="http://schemas.microsoft.com/office/drawing/2014/main" id="{746021C5-538D-6CA9-095A-BD042A4619B4}"/>
              </a:ext>
            </a:extLst>
          </p:cNvPr>
          <p:cNvSpPr txBox="1"/>
          <p:nvPr/>
        </p:nvSpPr>
        <p:spPr>
          <a:xfrm>
            <a:off x="17504581" y="9833836"/>
            <a:ext cx="1402628"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Pear</a:t>
            </a:r>
          </a:p>
        </p:txBody>
      </p:sp>
      <p:sp>
        <p:nvSpPr>
          <p:cNvPr id="38" name="TextBox 37">
            <a:extLst>
              <a:ext uri="{FF2B5EF4-FFF2-40B4-BE49-F238E27FC236}">
                <a16:creationId xmlns:a16="http://schemas.microsoft.com/office/drawing/2014/main" id="{5BFF8962-B7BA-448C-D6D3-944D3FA330E1}"/>
              </a:ext>
            </a:extLst>
          </p:cNvPr>
          <p:cNvSpPr txBox="1"/>
          <p:nvPr/>
        </p:nvSpPr>
        <p:spPr>
          <a:xfrm>
            <a:off x="14762370" y="11201758"/>
            <a:ext cx="180177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Apple</a:t>
            </a:r>
          </a:p>
        </p:txBody>
      </p:sp>
      <p:sp>
        <p:nvSpPr>
          <p:cNvPr id="39" name="TextBox 38">
            <a:extLst>
              <a:ext uri="{FF2B5EF4-FFF2-40B4-BE49-F238E27FC236}">
                <a16:creationId xmlns:a16="http://schemas.microsoft.com/office/drawing/2014/main" id="{B66D2CFC-00CB-85EC-0531-490133A453D0}"/>
              </a:ext>
            </a:extLst>
          </p:cNvPr>
          <p:cNvSpPr txBox="1"/>
          <p:nvPr/>
        </p:nvSpPr>
        <p:spPr>
          <a:xfrm>
            <a:off x="14807338" y="9091022"/>
            <a:ext cx="192841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Grape</a:t>
            </a:r>
          </a:p>
        </p:txBody>
      </p:sp>
      <p:sp>
        <p:nvSpPr>
          <p:cNvPr id="16" name="Rectangle 15">
            <a:extLst>
              <a:ext uri="{FF2B5EF4-FFF2-40B4-BE49-F238E27FC236}">
                <a16:creationId xmlns:a16="http://schemas.microsoft.com/office/drawing/2014/main" id="{F0495A27-4DF7-23CF-764B-A24283161E93}"/>
              </a:ext>
            </a:extLst>
          </p:cNvPr>
          <p:cNvSpPr/>
          <p:nvPr/>
        </p:nvSpPr>
        <p:spPr>
          <a:xfrm>
            <a:off x="19952976" y="7769389"/>
            <a:ext cx="2011680" cy="2286000"/>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0" name="Rectangle 39">
            <a:extLst>
              <a:ext uri="{FF2B5EF4-FFF2-40B4-BE49-F238E27FC236}">
                <a16:creationId xmlns:a16="http://schemas.microsoft.com/office/drawing/2014/main" id="{31E43F0C-D373-F192-C32A-6D42257ACCDF}"/>
              </a:ext>
            </a:extLst>
          </p:cNvPr>
          <p:cNvSpPr/>
          <p:nvPr/>
        </p:nvSpPr>
        <p:spPr>
          <a:xfrm>
            <a:off x="22172479" y="9059333"/>
            <a:ext cx="2011680" cy="2651760"/>
          </a:xfrm>
          <a:prstGeom prst="rect">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1" name="Rectangle 40">
            <a:extLst>
              <a:ext uri="{FF2B5EF4-FFF2-40B4-BE49-F238E27FC236}">
                <a16:creationId xmlns:a16="http://schemas.microsoft.com/office/drawing/2014/main" id="{B010C1E9-0AE1-9CCD-8AB9-D989B1D82114}"/>
              </a:ext>
            </a:extLst>
          </p:cNvPr>
          <p:cNvSpPr/>
          <p:nvPr/>
        </p:nvSpPr>
        <p:spPr>
          <a:xfrm>
            <a:off x="19994004" y="10944383"/>
            <a:ext cx="2011680" cy="1828800"/>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2" name="TextBox 41">
            <a:extLst>
              <a:ext uri="{FF2B5EF4-FFF2-40B4-BE49-F238E27FC236}">
                <a16:creationId xmlns:a16="http://schemas.microsoft.com/office/drawing/2014/main" id="{F0AF2BE6-EDC0-9B03-5847-27F2C873E2F7}"/>
              </a:ext>
            </a:extLst>
          </p:cNvPr>
          <p:cNvSpPr txBox="1"/>
          <p:nvPr/>
        </p:nvSpPr>
        <p:spPr>
          <a:xfrm>
            <a:off x="22523021" y="10659891"/>
            <a:ext cx="1402628"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Pear</a:t>
            </a:r>
          </a:p>
        </p:txBody>
      </p:sp>
      <p:sp>
        <p:nvSpPr>
          <p:cNvPr id="43" name="TextBox 42">
            <a:extLst>
              <a:ext uri="{FF2B5EF4-FFF2-40B4-BE49-F238E27FC236}">
                <a16:creationId xmlns:a16="http://schemas.microsoft.com/office/drawing/2014/main" id="{DAAF95ED-F5F9-D2E5-4946-2E9D44F0BBCB}"/>
              </a:ext>
            </a:extLst>
          </p:cNvPr>
          <p:cNvSpPr txBox="1"/>
          <p:nvPr/>
        </p:nvSpPr>
        <p:spPr>
          <a:xfrm>
            <a:off x="20057928" y="11788328"/>
            <a:ext cx="180177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Apple</a:t>
            </a:r>
          </a:p>
        </p:txBody>
      </p:sp>
      <p:sp>
        <p:nvSpPr>
          <p:cNvPr id="44" name="TextBox 43">
            <a:extLst>
              <a:ext uri="{FF2B5EF4-FFF2-40B4-BE49-F238E27FC236}">
                <a16:creationId xmlns:a16="http://schemas.microsoft.com/office/drawing/2014/main" id="{06203677-53E5-033A-2083-65151AFBBEB4}"/>
              </a:ext>
            </a:extLst>
          </p:cNvPr>
          <p:cNvSpPr txBox="1"/>
          <p:nvPr/>
        </p:nvSpPr>
        <p:spPr>
          <a:xfrm>
            <a:off x="19938403" y="9000755"/>
            <a:ext cx="192841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Grape</a:t>
            </a:r>
          </a:p>
        </p:txBody>
      </p:sp>
    </p:spTree>
    <p:extLst>
      <p:ext uri="{BB962C8B-B14F-4D97-AF65-F5344CB8AC3E}">
        <p14:creationId xmlns:p14="http://schemas.microsoft.com/office/powerpoint/2010/main" val="3073362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Choosing Marks and Channels</a:t>
            </a:r>
          </a:p>
        </p:txBody>
      </p:sp>
      <p:sp>
        <p:nvSpPr>
          <p:cNvPr id="10" name="Expressiveness principle:">
            <a:extLst>
              <a:ext uri="{FF2B5EF4-FFF2-40B4-BE49-F238E27FC236}">
                <a16:creationId xmlns:a16="http://schemas.microsoft.com/office/drawing/2014/main" id="{5172FF2C-8EA1-D644-BE0D-423C4CECA9B1}"/>
              </a:ext>
            </a:extLst>
          </p:cNvPr>
          <p:cNvSpPr/>
          <p:nvPr/>
        </p:nvSpPr>
        <p:spPr>
          <a:xfrm>
            <a:off x="79487" y="3438132"/>
            <a:ext cx="24037813" cy="4165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defRPr sz="6400"/>
            </a:lvl1pPr>
          </a:lstStyle>
          <a:p>
            <a:pPr algn="l">
              <a:defRPr/>
            </a:pPr>
            <a:r>
              <a:rPr kumimoji="0" sz="6400" b="1" i="0" u="none" strike="noStrike" kern="0" cap="none" spc="0" normalizeH="0" baseline="0" noProof="0" dirty="0">
                <a:ln>
                  <a:noFill/>
                </a:ln>
                <a:solidFill>
                  <a:srgbClr val="FF4013"/>
                </a:solidFill>
                <a:effectLst/>
                <a:uLnTx/>
                <a:uFillTx/>
                <a:latin typeface="Gill Sans"/>
                <a:sym typeface="Gill Sans"/>
              </a:rPr>
              <a:t>Expressiveness</a:t>
            </a:r>
            <a:r>
              <a:rPr lang="en-US" b="1" dirty="0">
                <a:solidFill>
                  <a:srgbClr val="FF4013"/>
                </a:solidFill>
                <a:latin typeface="Gill Sans"/>
              </a:rPr>
              <a:t> Principle </a:t>
            </a:r>
            <a:r>
              <a:rPr lang="en-US" b="1" dirty="0">
                <a:solidFill>
                  <a:schemeClr val="tx1"/>
                </a:solidFill>
                <a:latin typeface="Gill Sans"/>
              </a:rPr>
              <a:t>= </a:t>
            </a:r>
            <a:r>
              <a:rPr lang="en-US" sz="6600" dirty="0"/>
              <a:t>The visual encoding should express all of, and only, the information in the dataset attributes.</a:t>
            </a:r>
          </a:p>
          <a:p>
            <a:pPr marL="857250" indent="-857250" algn="l">
              <a:buFontTx/>
              <a:buChar char="-"/>
              <a:defRPr/>
            </a:pPr>
            <a:r>
              <a:rPr lang="en-US" sz="6600" dirty="0"/>
              <a:t>i.e. The perceptual interpretation of channels (identity vs. magnitude) should match the interpretation of data.  </a:t>
            </a:r>
          </a:p>
        </p:txBody>
      </p:sp>
      <p:sp>
        <p:nvSpPr>
          <p:cNvPr id="19" name="Rectangle 18">
            <a:extLst>
              <a:ext uri="{FF2B5EF4-FFF2-40B4-BE49-F238E27FC236}">
                <a16:creationId xmlns:a16="http://schemas.microsoft.com/office/drawing/2014/main" id="{2A33FDD5-30C3-A5AC-097C-5B45ECF34240}"/>
              </a:ext>
            </a:extLst>
          </p:cNvPr>
          <p:cNvSpPr/>
          <p:nvPr/>
        </p:nvSpPr>
        <p:spPr>
          <a:xfrm>
            <a:off x="5520274" y="7870279"/>
            <a:ext cx="7401175" cy="769441"/>
          </a:xfrm>
          <a:prstGeom prst="rect">
            <a:avLst/>
          </a:prstGeom>
        </p:spPr>
        <p:txBody>
          <a:bodyPr wrap="square">
            <a:spAutoFit/>
          </a:bodyPr>
          <a:lstStyle/>
          <a:p>
            <a:r>
              <a:rPr lang="en-US" sz="4400" dirty="0">
                <a:solidFill>
                  <a:srgbClr val="FF4013"/>
                </a:solidFill>
              </a:rPr>
              <a:t>Quantitative – Magnitude</a:t>
            </a:r>
          </a:p>
        </p:txBody>
      </p:sp>
      <p:graphicFrame>
        <p:nvGraphicFramePr>
          <p:cNvPr id="11" name="Table 2">
            <a:extLst>
              <a:ext uri="{FF2B5EF4-FFF2-40B4-BE49-F238E27FC236}">
                <a16:creationId xmlns:a16="http://schemas.microsoft.com/office/drawing/2014/main" id="{85C43913-D35F-58BC-8223-DCA613F7B062}"/>
              </a:ext>
            </a:extLst>
          </p:cNvPr>
          <p:cNvGraphicFramePr>
            <a:graphicFrameLocks noGrp="1"/>
          </p:cNvGraphicFramePr>
          <p:nvPr>
            <p:extLst>
              <p:ext uri="{D42A27DB-BD31-4B8C-83A1-F6EECF244321}">
                <p14:modId xmlns:p14="http://schemas.microsoft.com/office/powerpoint/2010/main" val="2145936728"/>
              </p:ext>
            </p:extLst>
          </p:nvPr>
        </p:nvGraphicFramePr>
        <p:xfrm>
          <a:off x="1422391" y="7870279"/>
          <a:ext cx="4436535" cy="5499100"/>
        </p:xfrm>
        <a:graphic>
          <a:graphicData uri="http://schemas.openxmlformats.org/drawingml/2006/table">
            <a:tbl>
              <a:tblPr firstRow="1" bandRow="1">
                <a:tableStyleId>{17292A2E-F333-43FB-9621-5CBBE7FDCDCB}</a:tableStyleId>
              </a:tblPr>
              <a:tblGrid>
                <a:gridCol w="4436535">
                  <a:extLst>
                    <a:ext uri="{9D8B030D-6E8A-4147-A177-3AD203B41FA5}">
                      <a16:colId xmlns:a16="http://schemas.microsoft.com/office/drawing/2014/main" val="997530250"/>
                    </a:ext>
                  </a:extLst>
                </a:gridCol>
              </a:tblGrid>
              <a:tr h="1374775">
                <a:tc>
                  <a:txBody>
                    <a:bodyPr/>
                    <a:lstStyle/>
                    <a:p>
                      <a:r>
                        <a:rPr lang="en-US" sz="5400" b="0" dirty="0"/>
                        <a:t>Dataset 3</a:t>
                      </a:r>
                    </a:p>
                  </a:txBody>
                  <a:tcPr anchor="ctr"/>
                </a:tc>
                <a:extLst>
                  <a:ext uri="{0D108BD9-81ED-4DB2-BD59-A6C34878D82A}">
                    <a16:rowId xmlns:a16="http://schemas.microsoft.com/office/drawing/2014/main" val="4193458446"/>
                  </a:ext>
                </a:extLst>
              </a:tr>
              <a:tr h="1374775">
                <a:tc>
                  <a:txBody>
                    <a:bodyPr/>
                    <a:lstStyle/>
                    <a:p>
                      <a:r>
                        <a:rPr lang="en-US" sz="5400" dirty="0"/>
                        <a:t>1.5</a:t>
                      </a:r>
                    </a:p>
                  </a:txBody>
                  <a:tcPr/>
                </a:tc>
                <a:extLst>
                  <a:ext uri="{0D108BD9-81ED-4DB2-BD59-A6C34878D82A}">
                    <a16:rowId xmlns:a16="http://schemas.microsoft.com/office/drawing/2014/main" val="1732771384"/>
                  </a:ext>
                </a:extLst>
              </a:tr>
              <a:tr h="1374775">
                <a:tc>
                  <a:txBody>
                    <a:bodyPr/>
                    <a:lstStyle/>
                    <a:p>
                      <a:r>
                        <a:rPr lang="en-US" sz="5400" dirty="0"/>
                        <a:t>7.25</a:t>
                      </a:r>
                    </a:p>
                  </a:txBody>
                  <a:tcPr/>
                </a:tc>
                <a:extLst>
                  <a:ext uri="{0D108BD9-81ED-4DB2-BD59-A6C34878D82A}">
                    <a16:rowId xmlns:a16="http://schemas.microsoft.com/office/drawing/2014/main" val="767018641"/>
                  </a:ext>
                </a:extLst>
              </a:tr>
              <a:tr h="1374775">
                <a:tc>
                  <a:txBody>
                    <a:bodyPr/>
                    <a:lstStyle/>
                    <a:p>
                      <a:r>
                        <a:rPr lang="en-US" sz="5400" dirty="0"/>
                        <a:t>- 3.4</a:t>
                      </a:r>
                    </a:p>
                  </a:txBody>
                  <a:tcPr/>
                </a:tc>
                <a:extLst>
                  <a:ext uri="{0D108BD9-81ED-4DB2-BD59-A6C34878D82A}">
                    <a16:rowId xmlns:a16="http://schemas.microsoft.com/office/drawing/2014/main" val="2771332049"/>
                  </a:ext>
                </a:extLst>
              </a:tr>
            </a:tbl>
          </a:graphicData>
        </a:graphic>
      </p:graphicFrame>
      <p:cxnSp>
        <p:nvCxnSpPr>
          <p:cNvPr id="12" name="Straight Connector 11">
            <a:extLst>
              <a:ext uri="{FF2B5EF4-FFF2-40B4-BE49-F238E27FC236}">
                <a16:creationId xmlns:a16="http://schemas.microsoft.com/office/drawing/2014/main" id="{6CC02BF6-09E1-FE84-3FB4-4D75A9364A2C}"/>
              </a:ext>
            </a:extLst>
          </p:cNvPr>
          <p:cNvCxnSpPr/>
          <p:nvPr/>
        </p:nvCxnSpPr>
        <p:spPr>
          <a:xfrm>
            <a:off x="6434666" y="10024533"/>
            <a:ext cx="6773334" cy="0"/>
          </a:xfrm>
          <a:prstGeom prst="line">
            <a:avLst/>
          </a:prstGeom>
          <a:noFill/>
          <a:ln w="76200" cap="flat">
            <a:solidFill>
              <a:schemeClr val="tx2">
                <a:lumMod val="50000"/>
              </a:schemeClr>
            </a:solidFill>
            <a:prstDash val="solid"/>
            <a:miter lim="400000"/>
            <a:headEnd type="triangle" w="lg" len="lg"/>
            <a:tailEnd type="triangle" w="lg" len="lg"/>
          </a:ln>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9B54C8FB-00DF-5004-554E-C31084D27BF5}"/>
              </a:ext>
            </a:extLst>
          </p:cNvPr>
          <p:cNvCxnSpPr/>
          <p:nvPr/>
        </p:nvCxnSpPr>
        <p:spPr>
          <a:xfrm>
            <a:off x="7213600" y="9651999"/>
            <a:ext cx="0" cy="745067"/>
          </a:xfrm>
          <a:prstGeom prst="line">
            <a:avLst/>
          </a:prstGeom>
          <a:noFill/>
          <a:ln w="762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ECDAC521-29D1-CE75-E2B3-BE339A9A6061}"/>
              </a:ext>
            </a:extLst>
          </p:cNvPr>
          <p:cNvCxnSpPr/>
          <p:nvPr/>
        </p:nvCxnSpPr>
        <p:spPr>
          <a:xfrm>
            <a:off x="9296400" y="9651999"/>
            <a:ext cx="0" cy="745067"/>
          </a:xfrm>
          <a:prstGeom prst="line">
            <a:avLst/>
          </a:prstGeom>
          <a:noFill/>
          <a:ln w="762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641256E5-E028-45BD-0575-FB96CBE62422}"/>
              </a:ext>
            </a:extLst>
          </p:cNvPr>
          <p:cNvCxnSpPr/>
          <p:nvPr/>
        </p:nvCxnSpPr>
        <p:spPr>
          <a:xfrm>
            <a:off x="12530666" y="9651999"/>
            <a:ext cx="0" cy="745067"/>
          </a:xfrm>
          <a:prstGeom prst="line">
            <a:avLst/>
          </a:prstGeom>
          <a:noFill/>
          <a:ln w="762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2DBBCEB0-A510-DCDA-DBF0-B0583C41E4FC}"/>
              </a:ext>
            </a:extLst>
          </p:cNvPr>
          <p:cNvSpPr txBox="1"/>
          <p:nvPr/>
        </p:nvSpPr>
        <p:spPr>
          <a:xfrm>
            <a:off x="8807484" y="10359477"/>
            <a:ext cx="97783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1.5</a:t>
            </a:r>
          </a:p>
        </p:txBody>
      </p:sp>
      <p:sp>
        <p:nvSpPr>
          <p:cNvPr id="17" name="TextBox 16">
            <a:extLst>
              <a:ext uri="{FF2B5EF4-FFF2-40B4-BE49-F238E27FC236}">
                <a16:creationId xmlns:a16="http://schemas.microsoft.com/office/drawing/2014/main" id="{73D78300-A8D5-3320-E471-518CD307E525}"/>
              </a:ext>
            </a:extLst>
          </p:cNvPr>
          <p:cNvSpPr txBox="1"/>
          <p:nvPr/>
        </p:nvSpPr>
        <p:spPr>
          <a:xfrm>
            <a:off x="6532927" y="10359476"/>
            <a:ext cx="1210268"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-3.4</a:t>
            </a:r>
          </a:p>
        </p:txBody>
      </p:sp>
      <p:sp>
        <p:nvSpPr>
          <p:cNvPr id="18" name="TextBox 17">
            <a:extLst>
              <a:ext uri="{FF2B5EF4-FFF2-40B4-BE49-F238E27FC236}">
                <a16:creationId xmlns:a16="http://schemas.microsoft.com/office/drawing/2014/main" id="{46DA6F14-D24D-37DC-6D8C-75A05C78303F}"/>
              </a:ext>
            </a:extLst>
          </p:cNvPr>
          <p:cNvSpPr txBox="1"/>
          <p:nvPr/>
        </p:nvSpPr>
        <p:spPr>
          <a:xfrm>
            <a:off x="11871095" y="10359478"/>
            <a:ext cx="133690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7.25</a:t>
            </a:r>
          </a:p>
        </p:txBody>
      </p:sp>
      <p:sp>
        <p:nvSpPr>
          <p:cNvPr id="2" name="Oval 1">
            <a:extLst>
              <a:ext uri="{FF2B5EF4-FFF2-40B4-BE49-F238E27FC236}">
                <a16:creationId xmlns:a16="http://schemas.microsoft.com/office/drawing/2014/main" id="{4AD4797A-739C-683B-0446-A0B59ADE57BA}"/>
              </a:ext>
            </a:extLst>
          </p:cNvPr>
          <p:cNvSpPr>
            <a:spLocks noChangeAspect="1"/>
          </p:cNvSpPr>
          <p:nvPr/>
        </p:nvSpPr>
        <p:spPr>
          <a:xfrm>
            <a:off x="15233183" y="8066473"/>
            <a:ext cx="1225050" cy="1225050"/>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0" name="Oval 19">
            <a:extLst>
              <a:ext uri="{FF2B5EF4-FFF2-40B4-BE49-F238E27FC236}">
                <a16:creationId xmlns:a16="http://schemas.microsoft.com/office/drawing/2014/main" id="{DEDE131D-BCF0-65DE-6C9B-1BC729F4EFA2}"/>
              </a:ext>
            </a:extLst>
          </p:cNvPr>
          <p:cNvSpPr>
            <a:spLocks noChangeAspect="1"/>
          </p:cNvSpPr>
          <p:nvPr/>
        </p:nvSpPr>
        <p:spPr>
          <a:xfrm>
            <a:off x="13913216" y="9291523"/>
            <a:ext cx="1893543" cy="1893543"/>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1" name="Oval 20">
            <a:extLst>
              <a:ext uri="{FF2B5EF4-FFF2-40B4-BE49-F238E27FC236}">
                <a16:creationId xmlns:a16="http://schemas.microsoft.com/office/drawing/2014/main" id="{9AF894D1-D286-4FFD-6ECA-03468996CB19}"/>
              </a:ext>
            </a:extLst>
          </p:cNvPr>
          <p:cNvSpPr>
            <a:spLocks noChangeAspect="1"/>
          </p:cNvSpPr>
          <p:nvPr/>
        </p:nvSpPr>
        <p:spPr>
          <a:xfrm>
            <a:off x="15460771" y="10456777"/>
            <a:ext cx="2840123" cy="2840123"/>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2" name="Oval 21">
            <a:extLst>
              <a:ext uri="{FF2B5EF4-FFF2-40B4-BE49-F238E27FC236}">
                <a16:creationId xmlns:a16="http://schemas.microsoft.com/office/drawing/2014/main" id="{13BA733B-3428-50D7-6E85-46DA95EC1C07}"/>
              </a:ext>
            </a:extLst>
          </p:cNvPr>
          <p:cNvSpPr>
            <a:spLocks noChangeAspect="1"/>
          </p:cNvSpPr>
          <p:nvPr/>
        </p:nvSpPr>
        <p:spPr>
          <a:xfrm>
            <a:off x="12173787" y="8780099"/>
            <a:ext cx="731520" cy="731520"/>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3" name="Oval 22">
            <a:extLst>
              <a:ext uri="{FF2B5EF4-FFF2-40B4-BE49-F238E27FC236}">
                <a16:creationId xmlns:a16="http://schemas.microsoft.com/office/drawing/2014/main" id="{82FEDE57-ADF0-1AC4-B098-EF804B719C9B}"/>
              </a:ext>
            </a:extLst>
          </p:cNvPr>
          <p:cNvSpPr>
            <a:spLocks noChangeAspect="1"/>
          </p:cNvSpPr>
          <p:nvPr/>
        </p:nvSpPr>
        <p:spPr>
          <a:xfrm>
            <a:off x="8973824" y="8780099"/>
            <a:ext cx="731520" cy="731520"/>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4" name="Oval 23">
            <a:extLst>
              <a:ext uri="{FF2B5EF4-FFF2-40B4-BE49-F238E27FC236}">
                <a16:creationId xmlns:a16="http://schemas.microsoft.com/office/drawing/2014/main" id="{1FDBB060-7F99-8720-08A7-FEBF989CB53A}"/>
              </a:ext>
            </a:extLst>
          </p:cNvPr>
          <p:cNvSpPr>
            <a:spLocks noChangeAspect="1"/>
          </p:cNvSpPr>
          <p:nvPr/>
        </p:nvSpPr>
        <p:spPr>
          <a:xfrm>
            <a:off x="6883850" y="8870924"/>
            <a:ext cx="731520" cy="731520"/>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7" name="TextBox 26">
            <a:extLst>
              <a:ext uri="{FF2B5EF4-FFF2-40B4-BE49-F238E27FC236}">
                <a16:creationId xmlns:a16="http://schemas.microsoft.com/office/drawing/2014/main" id="{AD402807-49E5-397F-4EA5-6F5832A6A818}"/>
              </a:ext>
            </a:extLst>
          </p:cNvPr>
          <p:cNvSpPr txBox="1"/>
          <p:nvPr/>
        </p:nvSpPr>
        <p:spPr>
          <a:xfrm>
            <a:off x="15235492" y="8177108"/>
            <a:ext cx="1210268"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-3.4</a:t>
            </a:r>
          </a:p>
        </p:txBody>
      </p:sp>
      <p:sp>
        <p:nvSpPr>
          <p:cNvPr id="28" name="TextBox 27">
            <a:extLst>
              <a:ext uri="{FF2B5EF4-FFF2-40B4-BE49-F238E27FC236}">
                <a16:creationId xmlns:a16="http://schemas.microsoft.com/office/drawing/2014/main" id="{B4605316-018C-BE31-DCC1-1B07BB9B8276}"/>
              </a:ext>
            </a:extLst>
          </p:cNvPr>
          <p:cNvSpPr txBox="1"/>
          <p:nvPr/>
        </p:nvSpPr>
        <p:spPr>
          <a:xfrm>
            <a:off x="14312297" y="9765716"/>
            <a:ext cx="97783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1.5</a:t>
            </a:r>
          </a:p>
        </p:txBody>
      </p:sp>
      <p:sp>
        <p:nvSpPr>
          <p:cNvPr id="29" name="TextBox 28">
            <a:extLst>
              <a:ext uri="{FF2B5EF4-FFF2-40B4-BE49-F238E27FC236}">
                <a16:creationId xmlns:a16="http://schemas.microsoft.com/office/drawing/2014/main" id="{9C562C60-6839-7BB4-B79E-A50CCBEA1FDC}"/>
              </a:ext>
            </a:extLst>
          </p:cNvPr>
          <p:cNvSpPr txBox="1"/>
          <p:nvPr/>
        </p:nvSpPr>
        <p:spPr>
          <a:xfrm>
            <a:off x="16212379" y="11394654"/>
            <a:ext cx="133690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7.25</a:t>
            </a:r>
          </a:p>
        </p:txBody>
      </p:sp>
      <p:sp>
        <p:nvSpPr>
          <p:cNvPr id="31" name="Oval 30">
            <a:extLst>
              <a:ext uri="{FF2B5EF4-FFF2-40B4-BE49-F238E27FC236}">
                <a16:creationId xmlns:a16="http://schemas.microsoft.com/office/drawing/2014/main" id="{7B9D4AEE-9865-D19F-404C-270B4EC33647}"/>
              </a:ext>
            </a:extLst>
          </p:cNvPr>
          <p:cNvSpPr>
            <a:spLocks noChangeAspect="1"/>
          </p:cNvSpPr>
          <p:nvPr/>
        </p:nvSpPr>
        <p:spPr>
          <a:xfrm>
            <a:off x="18828513" y="7448302"/>
            <a:ext cx="1893543" cy="1893543"/>
          </a:xfrm>
          <a:prstGeom prst="ellipse">
            <a:avLst/>
          </a:prstGeom>
          <a:solidFill>
            <a:schemeClr val="bg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2" name="Oval 31">
            <a:extLst>
              <a:ext uri="{FF2B5EF4-FFF2-40B4-BE49-F238E27FC236}">
                <a16:creationId xmlns:a16="http://schemas.microsoft.com/office/drawing/2014/main" id="{385ED8A0-C3BE-776B-1C4A-D0D9FB3FFF38}"/>
              </a:ext>
            </a:extLst>
          </p:cNvPr>
          <p:cNvSpPr>
            <a:spLocks noChangeAspect="1"/>
          </p:cNvSpPr>
          <p:nvPr/>
        </p:nvSpPr>
        <p:spPr>
          <a:xfrm>
            <a:off x="18883455" y="9501111"/>
            <a:ext cx="1893543" cy="1893543"/>
          </a:xfrm>
          <a:prstGeom prst="ellipse">
            <a:avLst/>
          </a:prstGeom>
          <a:solidFill>
            <a:srgbClr val="95949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3" name="Oval 32">
            <a:extLst>
              <a:ext uri="{FF2B5EF4-FFF2-40B4-BE49-F238E27FC236}">
                <a16:creationId xmlns:a16="http://schemas.microsoft.com/office/drawing/2014/main" id="{214E0727-6D02-0B7B-66BE-0D23CD8C6CFB}"/>
              </a:ext>
            </a:extLst>
          </p:cNvPr>
          <p:cNvSpPr>
            <a:spLocks noChangeAspect="1"/>
          </p:cNvSpPr>
          <p:nvPr/>
        </p:nvSpPr>
        <p:spPr>
          <a:xfrm>
            <a:off x="18828513" y="11553920"/>
            <a:ext cx="1893543" cy="1893543"/>
          </a:xfrm>
          <a:prstGeom prst="ellipse">
            <a:avLst/>
          </a:prstGeom>
          <a:solidFill>
            <a:srgbClr val="12121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4" name="Oval 33">
            <a:extLst>
              <a:ext uri="{FF2B5EF4-FFF2-40B4-BE49-F238E27FC236}">
                <a16:creationId xmlns:a16="http://schemas.microsoft.com/office/drawing/2014/main" id="{69697C7B-FD17-0B61-D282-EC35FB44585D}"/>
              </a:ext>
            </a:extLst>
          </p:cNvPr>
          <p:cNvSpPr>
            <a:spLocks noChangeAspect="1"/>
          </p:cNvSpPr>
          <p:nvPr/>
        </p:nvSpPr>
        <p:spPr>
          <a:xfrm>
            <a:off x="21114162" y="7448302"/>
            <a:ext cx="1893543" cy="1893543"/>
          </a:xfrm>
          <a:prstGeom prst="ellipse">
            <a:avLst/>
          </a:prstGeom>
          <a:solidFill>
            <a:srgbClr val="A897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5" name="Oval 34">
            <a:extLst>
              <a:ext uri="{FF2B5EF4-FFF2-40B4-BE49-F238E27FC236}">
                <a16:creationId xmlns:a16="http://schemas.microsoft.com/office/drawing/2014/main" id="{7079154C-AA32-462B-CA45-07BF7ABAB109}"/>
              </a:ext>
            </a:extLst>
          </p:cNvPr>
          <p:cNvSpPr>
            <a:spLocks noChangeAspect="1"/>
          </p:cNvSpPr>
          <p:nvPr/>
        </p:nvSpPr>
        <p:spPr>
          <a:xfrm>
            <a:off x="21169104" y="9501111"/>
            <a:ext cx="1893543" cy="1893543"/>
          </a:xfrm>
          <a:prstGeom prst="ellipse">
            <a:avLst/>
          </a:prstGeom>
          <a:solidFill>
            <a:srgbClr val="A8776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6" name="Oval 35">
            <a:extLst>
              <a:ext uri="{FF2B5EF4-FFF2-40B4-BE49-F238E27FC236}">
                <a16:creationId xmlns:a16="http://schemas.microsoft.com/office/drawing/2014/main" id="{C45A8FDD-6714-52BD-CB7A-4410FE29221B}"/>
              </a:ext>
            </a:extLst>
          </p:cNvPr>
          <p:cNvSpPr>
            <a:spLocks noChangeAspect="1"/>
          </p:cNvSpPr>
          <p:nvPr/>
        </p:nvSpPr>
        <p:spPr>
          <a:xfrm>
            <a:off x="21114162" y="11553920"/>
            <a:ext cx="1893543" cy="1893543"/>
          </a:xfrm>
          <a:prstGeom prst="ellipse">
            <a:avLst/>
          </a:prstGeom>
          <a:solidFill>
            <a:srgbClr val="A8230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7" name="TextBox 36">
            <a:extLst>
              <a:ext uri="{FF2B5EF4-FFF2-40B4-BE49-F238E27FC236}">
                <a16:creationId xmlns:a16="http://schemas.microsoft.com/office/drawing/2014/main" id="{2120E71A-EDC1-82DC-51AD-A7288BE27987}"/>
              </a:ext>
            </a:extLst>
          </p:cNvPr>
          <p:cNvSpPr txBox="1"/>
          <p:nvPr/>
        </p:nvSpPr>
        <p:spPr>
          <a:xfrm>
            <a:off x="19079601" y="7901202"/>
            <a:ext cx="1210268"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-3.4</a:t>
            </a:r>
          </a:p>
        </p:txBody>
      </p:sp>
      <p:sp>
        <p:nvSpPr>
          <p:cNvPr id="38" name="TextBox 37">
            <a:extLst>
              <a:ext uri="{FF2B5EF4-FFF2-40B4-BE49-F238E27FC236}">
                <a16:creationId xmlns:a16="http://schemas.microsoft.com/office/drawing/2014/main" id="{01E57BC1-7301-22E3-5364-17C3CB639848}"/>
              </a:ext>
            </a:extLst>
          </p:cNvPr>
          <p:cNvSpPr txBox="1"/>
          <p:nvPr/>
        </p:nvSpPr>
        <p:spPr>
          <a:xfrm>
            <a:off x="19312037" y="9974630"/>
            <a:ext cx="97783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1.5</a:t>
            </a:r>
          </a:p>
        </p:txBody>
      </p:sp>
      <p:sp>
        <p:nvSpPr>
          <p:cNvPr id="39" name="TextBox 38">
            <a:extLst>
              <a:ext uri="{FF2B5EF4-FFF2-40B4-BE49-F238E27FC236}">
                <a16:creationId xmlns:a16="http://schemas.microsoft.com/office/drawing/2014/main" id="{7CA9363C-9C1E-457D-D49F-3157811A5E60}"/>
              </a:ext>
            </a:extLst>
          </p:cNvPr>
          <p:cNvSpPr txBox="1"/>
          <p:nvPr/>
        </p:nvSpPr>
        <p:spPr>
          <a:xfrm>
            <a:off x="19106831" y="12040091"/>
            <a:ext cx="133690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chemeClr val="bg1"/>
                </a:solidFill>
                <a:effectLst/>
                <a:uFillTx/>
                <a:latin typeface="+mn-lt"/>
                <a:ea typeface="+mn-ea"/>
                <a:cs typeface="+mn-cs"/>
                <a:sym typeface="Gill Sans"/>
              </a:rPr>
              <a:t>7.25</a:t>
            </a:r>
          </a:p>
        </p:txBody>
      </p:sp>
      <p:sp>
        <p:nvSpPr>
          <p:cNvPr id="40" name="TextBox 39">
            <a:extLst>
              <a:ext uri="{FF2B5EF4-FFF2-40B4-BE49-F238E27FC236}">
                <a16:creationId xmlns:a16="http://schemas.microsoft.com/office/drawing/2014/main" id="{44D494B9-B808-F929-80F4-C8E0A17EFC41}"/>
              </a:ext>
            </a:extLst>
          </p:cNvPr>
          <p:cNvSpPr txBox="1"/>
          <p:nvPr/>
        </p:nvSpPr>
        <p:spPr>
          <a:xfrm>
            <a:off x="21399863" y="7897309"/>
            <a:ext cx="1210268"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-3.4</a:t>
            </a:r>
          </a:p>
        </p:txBody>
      </p:sp>
      <p:sp>
        <p:nvSpPr>
          <p:cNvPr id="41" name="TextBox 40">
            <a:extLst>
              <a:ext uri="{FF2B5EF4-FFF2-40B4-BE49-F238E27FC236}">
                <a16:creationId xmlns:a16="http://schemas.microsoft.com/office/drawing/2014/main" id="{B495A3EB-3A39-51F7-A389-04C11A50425A}"/>
              </a:ext>
            </a:extLst>
          </p:cNvPr>
          <p:cNvSpPr txBox="1"/>
          <p:nvPr/>
        </p:nvSpPr>
        <p:spPr>
          <a:xfrm>
            <a:off x="21632299" y="9970737"/>
            <a:ext cx="97783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1.5</a:t>
            </a:r>
          </a:p>
        </p:txBody>
      </p:sp>
      <p:sp>
        <p:nvSpPr>
          <p:cNvPr id="42" name="TextBox 41">
            <a:extLst>
              <a:ext uri="{FF2B5EF4-FFF2-40B4-BE49-F238E27FC236}">
                <a16:creationId xmlns:a16="http://schemas.microsoft.com/office/drawing/2014/main" id="{75510D37-2524-E1CE-A1B5-38BFE32AC2B0}"/>
              </a:ext>
            </a:extLst>
          </p:cNvPr>
          <p:cNvSpPr txBox="1"/>
          <p:nvPr/>
        </p:nvSpPr>
        <p:spPr>
          <a:xfrm>
            <a:off x="21427093" y="12036198"/>
            <a:ext cx="133690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7.25</a:t>
            </a:r>
          </a:p>
        </p:txBody>
      </p:sp>
    </p:spTree>
    <p:extLst>
      <p:ext uri="{BB962C8B-B14F-4D97-AF65-F5344CB8AC3E}">
        <p14:creationId xmlns:p14="http://schemas.microsoft.com/office/powerpoint/2010/main" val="3875273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a:extLst>
              <a:ext uri="{FF2B5EF4-FFF2-40B4-BE49-F238E27FC236}">
                <a16:creationId xmlns:a16="http://schemas.microsoft.com/office/drawing/2014/main" id="{EEEA0585-65C0-C7E9-3444-24038224BAC7}"/>
              </a:ext>
            </a:extLst>
          </p:cNvPr>
          <p:cNvSpPr>
            <a:spLocks noChangeAspect="1"/>
          </p:cNvSpPr>
          <p:nvPr/>
        </p:nvSpPr>
        <p:spPr>
          <a:xfrm>
            <a:off x="18703458" y="9501111"/>
            <a:ext cx="1893543" cy="1893543"/>
          </a:xfrm>
          <a:prstGeom prst="ellipse">
            <a:avLst/>
          </a:prstGeom>
          <a:solidFill>
            <a:srgbClr val="A8776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Choosing Marks and Channels</a:t>
            </a:r>
          </a:p>
        </p:txBody>
      </p:sp>
      <p:sp>
        <p:nvSpPr>
          <p:cNvPr id="10" name="Expressiveness principle:">
            <a:extLst>
              <a:ext uri="{FF2B5EF4-FFF2-40B4-BE49-F238E27FC236}">
                <a16:creationId xmlns:a16="http://schemas.microsoft.com/office/drawing/2014/main" id="{5172FF2C-8EA1-D644-BE0D-423C4CECA9B1}"/>
              </a:ext>
            </a:extLst>
          </p:cNvPr>
          <p:cNvSpPr/>
          <p:nvPr/>
        </p:nvSpPr>
        <p:spPr>
          <a:xfrm>
            <a:off x="79487" y="3438132"/>
            <a:ext cx="24037813" cy="4165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defRPr sz="6400"/>
            </a:lvl1pPr>
          </a:lstStyle>
          <a:p>
            <a:pPr algn="l">
              <a:defRPr/>
            </a:pPr>
            <a:r>
              <a:rPr kumimoji="0" sz="6400" b="1" i="0" u="none" strike="noStrike" kern="0" cap="none" spc="0" normalizeH="0" baseline="0" noProof="0" dirty="0">
                <a:ln>
                  <a:noFill/>
                </a:ln>
                <a:solidFill>
                  <a:srgbClr val="FF4013"/>
                </a:solidFill>
                <a:effectLst/>
                <a:uLnTx/>
                <a:uFillTx/>
                <a:latin typeface="Gill Sans"/>
                <a:sym typeface="Gill Sans"/>
              </a:rPr>
              <a:t>Expressiveness</a:t>
            </a:r>
            <a:r>
              <a:rPr lang="en-US" b="1" dirty="0">
                <a:solidFill>
                  <a:srgbClr val="FF4013"/>
                </a:solidFill>
                <a:latin typeface="Gill Sans"/>
              </a:rPr>
              <a:t> Principle </a:t>
            </a:r>
            <a:r>
              <a:rPr lang="en-US" b="1" dirty="0">
                <a:solidFill>
                  <a:schemeClr val="tx1"/>
                </a:solidFill>
                <a:latin typeface="Gill Sans"/>
              </a:rPr>
              <a:t>= </a:t>
            </a:r>
            <a:r>
              <a:rPr lang="en-US" sz="6600" dirty="0"/>
              <a:t>The visual encoding should express all of, and only, the information in the dataset attributes.</a:t>
            </a:r>
          </a:p>
          <a:p>
            <a:pPr marL="857250" indent="-857250" algn="l">
              <a:buFontTx/>
              <a:buChar char="-"/>
              <a:defRPr/>
            </a:pPr>
            <a:r>
              <a:rPr lang="en-US" sz="6600" dirty="0"/>
              <a:t>i.e. The perceptual interpretation of channels (identity vs. magnitude) should match the interpretation of data.  </a:t>
            </a:r>
          </a:p>
        </p:txBody>
      </p:sp>
      <p:sp>
        <p:nvSpPr>
          <p:cNvPr id="26" name="Rectangle 25">
            <a:extLst>
              <a:ext uri="{FF2B5EF4-FFF2-40B4-BE49-F238E27FC236}">
                <a16:creationId xmlns:a16="http://schemas.microsoft.com/office/drawing/2014/main" id="{B443B921-E419-2344-9F7A-3E2E07257827}"/>
              </a:ext>
            </a:extLst>
          </p:cNvPr>
          <p:cNvSpPr/>
          <p:nvPr/>
        </p:nvSpPr>
        <p:spPr>
          <a:xfrm>
            <a:off x="4961459" y="7835386"/>
            <a:ext cx="7401175" cy="769441"/>
          </a:xfrm>
          <a:prstGeom prst="rect">
            <a:avLst/>
          </a:prstGeom>
        </p:spPr>
        <p:txBody>
          <a:bodyPr wrap="square">
            <a:spAutoFit/>
          </a:bodyPr>
          <a:lstStyle/>
          <a:p>
            <a:r>
              <a:rPr lang="en-US" sz="4400" dirty="0">
                <a:solidFill>
                  <a:srgbClr val="FF4013"/>
                </a:solidFill>
              </a:rPr>
              <a:t>Ordinal – Identity / Magnitude</a:t>
            </a:r>
          </a:p>
        </p:txBody>
      </p:sp>
      <p:graphicFrame>
        <p:nvGraphicFramePr>
          <p:cNvPr id="11" name="Table 2">
            <a:extLst>
              <a:ext uri="{FF2B5EF4-FFF2-40B4-BE49-F238E27FC236}">
                <a16:creationId xmlns:a16="http://schemas.microsoft.com/office/drawing/2014/main" id="{F1D9AE90-9A53-E8F5-EFFE-308134176B90}"/>
              </a:ext>
            </a:extLst>
          </p:cNvPr>
          <p:cNvGraphicFramePr>
            <a:graphicFrameLocks noGrp="1"/>
          </p:cNvGraphicFramePr>
          <p:nvPr>
            <p:extLst>
              <p:ext uri="{D42A27DB-BD31-4B8C-83A1-F6EECF244321}">
                <p14:modId xmlns:p14="http://schemas.microsoft.com/office/powerpoint/2010/main" val="1603540335"/>
              </p:ext>
            </p:extLst>
          </p:nvPr>
        </p:nvGraphicFramePr>
        <p:xfrm>
          <a:off x="524924" y="7797800"/>
          <a:ext cx="4436535" cy="5499100"/>
        </p:xfrm>
        <a:graphic>
          <a:graphicData uri="http://schemas.openxmlformats.org/drawingml/2006/table">
            <a:tbl>
              <a:tblPr firstRow="1" bandRow="1">
                <a:tableStyleId>{F2DE63D5-997A-4646-A377-4702673A728D}</a:tableStyleId>
              </a:tblPr>
              <a:tblGrid>
                <a:gridCol w="4436535">
                  <a:extLst>
                    <a:ext uri="{9D8B030D-6E8A-4147-A177-3AD203B41FA5}">
                      <a16:colId xmlns:a16="http://schemas.microsoft.com/office/drawing/2014/main" val="997530250"/>
                    </a:ext>
                  </a:extLst>
                </a:gridCol>
              </a:tblGrid>
              <a:tr h="1374775">
                <a:tc>
                  <a:txBody>
                    <a:bodyPr/>
                    <a:lstStyle/>
                    <a:p>
                      <a:r>
                        <a:rPr lang="en-US" sz="5400" b="0" dirty="0"/>
                        <a:t>Dataset 2</a:t>
                      </a:r>
                    </a:p>
                  </a:txBody>
                  <a:tcPr anchor="ctr"/>
                </a:tc>
                <a:extLst>
                  <a:ext uri="{0D108BD9-81ED-4DB2-BD59-A6C34878D82A}">
                    <a16:rowId xmlns:a16="http://schemas.microsoft.com/office/drawing/2014/main" val="4193458446"/>
                  </a:ext>
                </a:extLst>
              </a:tr>
              <a:tr h="1374775">
                <a:tc>
                  <a:txBody>
                    <a:bodyPr/>
                    <a:lstStyle/>
                    <a:p>
                      <a:r>
                        <a:rPr lang="en-US" sz="5400" dirty="0"/>
                        <a:t>Sophomore</a:t>
                      </a:r>
                    </a:p>
                  </a:txBody>
                  <a:tcPr/>
                </a:tc>
                <a:extLst>
                  <a:ext uri="{0D108BD9-81ED-4DB2-BD59-A6C34878D82A}">
                    <a16:rowId xmlns:a16="http://schemas.microsoft.com/office/drawing/2014/main" val="1732771384"/>
                  </a:ext>
                </a:extLst>
              </a:tr>
              <a:tr h="1374775">
                <a:tc>
                  <a:txBody>
                    <a:bodyPr/>
                    <a:lstStyle/>
                    <a:p>
                      <a:r>
                        <a:rPr lang="en-US" sz="5400" dirty="0"/>
                        <a:t>Junior</a:t>
                      </a:r>
                    </a:p>
                  </a:txBody>
                  <a:tcPr/>
                </a:tc>
                <a:extLst>
                  <a:ext uri="{0D108BD9-81ED-4DB2-BD59-A6C34878D82A}">
                    <a16:rowId xmlns:a16="http://schemas.microsoft.com/office/drawing/2014/main" val="767018641"/>
                  </a:ext>
                </a:extLst>
              </a:tr>
              <a:tr h="1374775">
                <a:tc>
                  <a:txBody>
                    <a:bodyPr/>
                    <a:lstStyle/>
                    <a:p>
                      <a:r>
                        <a:rPr lang="en-US" sz="5400" dirty="0"/>
                        <a:t>Senior</a:t>
                      </a:r>
                    </a:p>
                  </a:txBody>
                  <a:tcPr/>
                </a:tc>
                <a:extLst>
                  <a:ext uri="{0D108BD9-81ED-4DB2-BD59-A6C34878D82A}">
                    <a16:rowId xmlns:a16="http://schemas.microsoft.com/office/drawing/2014/main" val="2771332049"/>
                  </a:ext>
                </a:extLst>
              </a:tr>
            </a:tbl>
          </a:graphicData>
        </a:graphic>
      </p:graphicFrame>
      <p:cxnSp>
        <p:nvCxnSpPr>
          <p:cNvPr id="12" name="Straight Connector 11">
            <a:extLst>
              <a:ext uri="{FF2B5EF4-FFF2-40B4-BE49-F238E27FC236}">
                <a16:creationId xmlns:a16="http://schemas.microsoft.com/office/drawing/2014/main" id="{7D1E2A1D-7FF4-E70E-6012-3AEEE63CF058}"/>
              </a:ext>
            </a:extLst>
          </p:cNvPr>
          <p:cNvCxnSpPr/>
          <p:nvPr/>
        </p:nvCxnSpPr>
        <p:spPr>
          <a:xfrm>
            <a:off x="5418666" y="10076753"/>
            <a:ext cx="6773334" cy="0"/>
          </a:xfrm>
          <a:prstGeom prst="line">
            <a:avLst/>
          </a:prstGeom>
          <a:noFill/>
          <a:ln w="76200" cap="flat">
            <a:solidFill>
              <a:schemeClr val="tx2">
                <a:lumMod val="50000"/>
              </a:schemeClr>
            </a:solidFill>
            <a:prstDash val="solid"/>
            <a:miter lim="400000"/>
            <a:headEnd type="none" w="lg" len="lg"/>
            <a:tailEnd type="none" w="lg" len="lg"/>
          </a:ln>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8FE97BF9-2396-64EC-649C-7F7864259F08}"/>
              </a:ext>
            </a:extLst>
          </p:cNvPr>
          <p:cNvCxnSpPr/>
          <p:nvPr/>
        </p:nvCxnSpPr>
        <p:spPr>
          <a:xfrm>
            <a:off x="6197600" y="9704219"/>
            <a:ext cx="0" cy="745067"/>
          </a:xfrm>
          <a:prstGeom prst="line">
            <a:avLst/>
          </a:prstGeom>
          <a:noFill/>
          <a:ln w="762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AF7409CC-C7DC-2A43-8F08-10D3A0141550}"/>
              </a:ext>
            </a:extLst>
          </p:cNvPr>
          <p:cNvCxnSpPr/>
          <p:nvPr/>
        </p:nvCxnSpPr>
        <p:spPr>
          <a:xfrm>
            <a:off x="8720667" y="9704219"/>
            <a:ext cx="0" cy="745067"/>
          </a:xfrm>
          <a:prstGeom prst="line">
            <a:avLst/>
          </a:prstGeom>
          <a:noFill/>
          <a:ln w="762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5F386559-12B2-EF0D-7BF1-D168793855EC}"/>
              </a:ext>
            </a:extLst>
          </p:cNvPr>
          <p:cNvCxnSpPr/>
          <p:nvPr/>
        </p:nvCxnSpPr>
        <p:spPr>
          <a:xfrm>
            <a:off x="11074396" y="9704219"/>
            <a:ext cx="0" cy="745067"/>
          </a:xfrm>
          <a:prstGeom prst="line">
            <a:avLst/>
          </a:prstGeom>
          <a:noFill/>
          <a:ln w="76200" cap="flat">
            <a:solidFill>
              <a:schemeClr val="tx2">
                <a:lumMod val="50000"/>
              </a:schemeClr>
            </a:solidFill>
            <a:prstDash val="solid"/>
            <a:miter lim="400000"/>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062F8479-6F92-7C80-B31D-75A38ACC1183}"/>
              </a:ext>
            </a:extLst>
          </p:cNvPr>
          <p:cNvSpPr txBox="1"/>
          <p:nvPr/>
        </p:nvSpPr>
        <p:spPr>
          <a:xfrm rot="2782245">
            <a:off x="7420658" y="10411696"/>
            <a:ext cx="264417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Junior</a:t>
            </a:r>
          </a:p>
        </p:txBody>
      </p:sp>
      <p:sp>
        <p:nvSpPr>
          <p:cNvPr id="17" name="TextBox 16">
            <a:extLst>
              <a:ext uri="{FF2B5EF4-FFF2-40B4-BE49-F238E27FC236}">
                <a16:creationId xmlns:a16="http://schemas.microsoft.com/office/drawing/2014/main" id="{458C3C59-6FFF-8AE8-2C01-FAC4D38BCD1B}"/>
              </a:ext>
            </a:extLst>
          </p:cNvPr>
          <p:cNvSpPr txBox="1"/>
          <p:nvPr/>
        </p:nvSpPr>
        <p:spPr>
          <a:xfrm rot="2717907">
            <a:off x="4840073" y="11002973"/>
            <a:ext cx="351859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latin typeface="+mn-lt"/>
                <a:ea typeface="+mn-ea"/>
                <a:cs typeface="+mn-cs"/>
              </a:rPr>
              <a:t>Sophomore</a:t>
            </a:r>
            <a:endParaRPr kumimoji="0" lang="en-US" sz="5600" b="0" i="0" u="none" strike="noStrike" cap="none" spc="0" normalizeH="0" baseline="0" dirty="0">
              <a:ln>
                <a:noFill/>
              </a:ln>
              <a:solidFill>
                <a:srgbClr val="000000"/>
              </a:solidFill>
              <a:effectLst/>
              <a:uFillTx/>
              <a:latin typeface="+mn-lt"/>
              <a:ea typeface="+mn-ea"/>
              <a:cs typeface="+mn-cs"/>
              <a:sym typeface="Gill Sans"/>
            </a:endParaRPr>
          </a:p>
        </p:txBody>
      </p:sp>
      <p:sp>
        <p:nvSpPr>
          <p:cNvPr id="18" name="TextBox 17">
            <a:extLst>
              <a:ext uri="{FF2B5EF4-FFF2-40B4-BE49-F238E27FC236}">
                <a16:creationId xmlns:a16="http://schemas.microsoft.com/office/drawing/2014/main" id="{91209113-C71A-4641-CF1C-B27AA1BA0CD0}"/>
              </a:ext>
            </a:extLst>
          </p:cNvPr>
          <p:cNvSpPr txBox="1"/>
          <p:nvPr/>
        </p:nvSpPr>
        <p:spPr>
          <a:xfrm rot="2650873">
            <a:off x="10097431" y="10411698"/>
            <a:ext cx="197169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Senior</a:t>
            </a:r>
          </a:p>
        </p:txBody>
      </p:sp>
      <p:sp>
        <p:nvSpPr>
          <p:cNvPr id="20" name="Oval 19">
            <a:extLst>
              <a:ext uri="{FF2B5EF4-FFF2-40B4-BE49-F238E27FC236}">
                <a16:creationId xmlns:a16="http://schemas.microsoft.com/office/drawing/2014/main" id="{158C185A-04F4-4DA1-B116-20DFBCAEB446}"/>
              </a:ext>
            </a:extLst>
          </p:cNvPr>
          <p:cNvSpPr>
            <a:spLocks noChangeAspect="1"/>
          </p:cNvSpPr>
          <p:nvPr/>
        </p:nvSpPr>
        <p:spPr>
          <a:xfrm>
            <a:off x="10717517" y="8832319"/>
            <a:ext cx="731520" cy="731520"/>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1" name="Oval 20">
            <a:extLst>
              <a:ext uri="{FF2B5EF4-FFF2-40B4-BE49-F238E27FC236}">
                <a16:creationId xmlns:a16="http://schemas.microsoft.com/office/drawing/2014/main" id="{FD50D076-FDD9-38D9-9B58-7FEEAEE11DB9}"/>
              </a:ext>
            </a:extLst>
          </p:cNvPr>
          <p:cNvSpPr>
            <a:spLocks noChangeAspect="1"/>
          </p:cNvSpPr>
          <p:nvPr/>
        </p:nvSpPr>
        <p:spPr>
          <a:xfrm>
            <a:off x="8398091" y="8832319"/>
            <a:ext cx="731520" cy="731520"/>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2" name="Oval 21">
            <a:extLst>
              <a:ext uri="{FF2B5EF4-FFF2-40B4-BE49-F238E27FC236}">
                <a16:creationId xmlns:a16="http://schemas.microsoft.com/office/drawing/2014/main" id="{CC94A581-414D-7795-0716-1B5FCCD4C437}"/>
              </a:ext>
            </a:extLst>
          </p:cNvPr>
          <p:cNvSpPr>
            <a:spLocks noChangeAspect="1"/>
          </p:cNvSpPr>
          <p:nvPr/>
        </p:nvSpPr>
        <p:spPr>
          <a:xfrm>
            <a:off x="5867850" y="8889277"/>
            <a:ext cx="731520" cy="731520"/>
          </a:xfrm>
          <a:prstGeom prst="ellipse">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3" name="Rectangle 22">
            <a:extLst>
              <a:ext uri="{FF2B5EF4-FFF2-40B4-BE49-F238E27FC236}">
                <a16:creationId xmlns:a16="http://schemas.microsoft.com/office/drawing/2014/main" id="{16622736-A8CD-0C61-24E4-ACB7307384FF}"/>
              </a:ext>
            </a:extLst>
          </p:cNvPr>
          <p:cNvSpPr>
            <a:spLocks/>
          </p:cNvSpPr>
          <p:nvPr/>
        </p:nvSpPr>
        <p:spPr>
          <a:xfrm>
            <a:off x="12853708" y="7840439"/>
            <a:ext cx="3154617" cy="2829776"/>
          </a:xfrm>
          <a:prstGeom prst="rect">
            <a:avLst/>
          </a:prstGeom>
          <a:solidFill>
            <a:schemeClr val="bg2"/>
          </a:solidFill>
          <a:ln w="12700"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4" name="Oval 23">
            <a:extLst>
              <a:ext uri="{FF2B5EF4-FFF2-40B4-BE49-F238E27FC236}">
                <a16:creationId xmlns:a16="http://schemas.microsoft.com/office/drawing/2014/main" id="{B738ECCC-369C-0CEC-D898-A2B93C2536F7}"/>
              </a:ext>
            </a:extLst>
          </p:cNvPr>
          <p:cNvSpPr/>
          <p:nvPr/>
        </p:nvSpPr>
        <p:spPr>
          <a:xfrm>
            <a:off x="12889415" y="11246008"/>
            <a:ext cx="2552171" cy="2349180"/>
          </a:xfrm>
          <a:prstGeom prst="ellipse">
            <a:avLst/>
          </a:prstGeom>
          <a:solidFill>
            <a:schemeClr val="bg2"/>
          </a:solidFill>
          <a:ln w="12700"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7" name="Triangle 26">
            <a:extLst>
              <a:ext uri="{FF2B5EF4-FFF2-40B4-BE49-F238E27FC236}">
                <a16:creationId xmlns:a16="http://schemas.microsoft.com/office/drawing/2014/main" id="{03F9E531-8A4B-B5F9-75D7-8749BD66A98C}"/>
              </a:ext>
            </a:extLst>
          </p:cNvPr>
          <p:cNvSpPr/>
          <p:nvPr/>
        </p:nvSpPr>
        <p:spPr>
          <a:xfrm>
            <a:off x="15557199" y="9610541"/>
            <a:ext cx="3062605" cy="2231721"/>
          </a:xfrm>
          <a:prstGeom prst="triangle">
            <a:avLst/>
          </a:prstGeom>
          <a:solidFill>
            <a:schemeClr val="bg2"/>
          </a:solidFill>
          <a:ln w="12700"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8" name="TextBox 27">
            <a:extLst>
              <a:ext uri="{FF2B5EF4-FFF2-40B4-BE49-F238E27FC236}">
                <a16:creationId xmlns:a16="http://schemas.microsoft.com/office/drawing/2014/main" id="{9F39C086-BD50-DFB6-8B45-4E4B0C9DEC7A}"/>
              </a:ext>
            </a:extLst>
          </p:cNvPr>
          <p:cNvSpPr txBox="1"/>
          <p:nvPr/>
        </p:nvSpPr>
        <p:spPr>
          <a:xfrm>
            <a:off x="16185661" y="10670215"/>
            <a:ext cx="1837041"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Junior</a:t>
            </a:r>
          </a:p>
        </p:txBody>
      </p:sp>
      <p:sp>
        <p:nvSpPr>
          <p:cNvPr id="29" name="TextBox 28">
            <a:extLst>
              <a:ext uri="{FF2B5EF4-FFF2-40B4-BE49-F238E27FC236}">
                <a16:creationId xmlns:a16="http://schemas.microsoft.com/office/drawing/2014/main" id="{4024B33E-425F-0D2E-7B68-32A6B77597CC}"/>
              </a:ext>
            </a:extLst>
          </p:cNvPr>
          <p:cNvSpPr txBox="1"/>
          <p:nvPr/>
        </p:nvSpPr>
        <p:spPr>
          <a:xfrm>
            <a:off x="13190506" y="11932875"/>
            <a:ext cx="197169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Senior</a:t>
            </a:r>
          </a:p>
        </p:txBody>
      </p:sp>
      <p:sp>
        <p:nvSpPr>
          <p:cNvPr id="31" name="TextBox 30">
            <a:extLst>
              <a:ext uri="{FF2B5EF4-FFF2-40B4-BE49-F238E27FC236}">
                <a16:creationId xmlns:a16="http://schemas.microsoft.com/office/drawing/2014/main" id="{B26DBCD4-DE24-ACC8-6C8B-FFC5A041C0D4}"/>
              </a:ext>
            </a:extLst>
          </p:cNvPr>
          <p:cNvSpPr txBox="1"/>
          <p:nvPr/>
        </p:nvSpPr>
        <p:spPr>
          <a:xfrm rot="2209480">
            <a:off x="12728155" y="8758210"/>
            <a:ext cx="351859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Sophomore</a:t>
            </a:r>
          </a:p>
        </p:txBody>
      </p:sp>
      <p:sp>
        <p:nvSpPr>
          <p:cNvPr id="32" name="Oval 31">
            <a:extLst>
              <a:ext uri="{FF2B5EF4-FFF2-40B4-BE49-F238E27FC236}">
                <a16:creationId xmlns:a16="http://schemas.microsoft.com/office/drawing/2014/main" id="{66B0EA68-F901-D22A-7CCC-4C4BB19B0069}"/>
              </a:ext>
            </a:extLst>
          </p:cNvPr>
          <p:cNvSpPr>
            <a:spLocks noChangeAspect="1"/>
          </p:cNvSpPr>
          <p:nvPr/>
        </p:nvSpPr>
        <p:spPr>
          <a:xfrm>
            <a:off x="18703458" y="7433806"/>
            <a:ext cx="1893543" cy="1893543"/>
          </a:xfrm>
          <a:prstGeom prst="ellipse">
            <a:avLst/>
          </a:prstGeom>
          <a:solidFill>
            <a:srgbClr val="A8979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3" name="Oval 32">
            <a:extLst>
              <a:ext uri="{FF2B5EF4-FFF2-40B4-BE49-F238E27FC236}">
                <a16:creationId xmlns:a16="http://schemas.microsoft.com/office/drawing/2014/main" id="{BE6ABDEC-1FE9-0AA6-5FD9-4965CB4ED9A8}"/>
              </a:ext>
            </a:extLst>
          </p:cNvPr>
          <p:cNvSpPr>
            <a:spLocks noChangeAspect="1"/>
          </p:cNvSpPr>
          <p:nvPr/>
        </p:nvSpPr>
        <p:spPr>
          <a:xfrm>
            <a:off x="18703458" y="11580205"/>
            <a:ext cx="1893543" cy="1893543"/>
          </a:xfrm>
          <a:prstGeom prst="ellipse">
            <a:avLst/>
          </a:prstGeom>
          <a:solidFill>
            <a:srgbClr val="A82308"/>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4" name="TextBox 33">
            <a:extLst>
              <a:ext uri="{FF2B5EF4-FFF2-40B4-BE49-F238E27FC236}">
                <a16:creationId xmlns:a16="http://schemas.microsoft.com/office/drawing/2014/main" id="{52E7A522-A4DB-EE3A-97F5-C8CEB74DCB08}"/>
              </a:ext>
            </a:extLst>
          </p:cNvPr>
          <p:cNvSpPr txBox="1"/>
          <p:nvPr/>
        </p:nvSpPr>
        <p:spPr>
          <a:xfrm>
            <a:off x="20583036" y="7898395"/>
            <a:ext cx="3518592"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dirty="0">
                <a:latin typeface="+mn-lt"/>
                <a:ea typeface="+mn-ea"/>
                <a:cs typeface="+mn-cs"/>
              </a:rPr>
              <a:t>Sophomore</a:t>
            </a:r>
            <a:endParaRPr kumimoji="0" lang="en-US" sz="5600" b="0" i="0" u="none" strike="noStrike" cap="none" spc="0" normalizeH="0" baseline="0" dirty="0">
              <a:ln>
                <a:noFill/>
              </a:ln>
              <a:solidFill>
                <a:srgbClr val="000000"/>
              </a:solidFill>
              <a:effectLst/>
              <a:uFillTx/>
              <a:latin typeface="+mn-lt"/>
              <a:ea typeface="+mn-ea"/>
              <a:cs typeface="+mn-cs"/>
              <a:sym typeface="Gill Sans"/>
            </a:endParaRPr>
          </a:p>
        </p:txBody>
      </p:sp>
      <p:sp>
        <p:nvSpPr>
          <p:cNvPr id="35" name="TextBox 34">
            <a:extLst>
              <a:ext uri="{FF2B5EF4-FFF2-40B4-BE49-F238E27FC236}">
                <a16:creationId xmlns:a16="http://schemas.microsoft.com/office/drawing/2014/main" id="{043AA1CD-0957-2E37-6843-52B59BE70B9C}"/>
              </a:ext>
            </a:extLst>
          </p:cNvPr>
          <p:cNvSpPr txBox="1"/>
          <p:nvPr/>
        </p:nvSpPr>
        <p:spPr>
          <a:xfrm>
            <a:off x="20597001" y="10001163"/>
            <a:ext cx="2751701"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Junior</a:t>
            </a:r>
          </a:p>
        </p:txBody>
      </p:sp>
      <p:sp>
        <p:nvSpPr>
          <p:cNvPr id="36" name="TextBox 35">
            <a:extLst>
              <a:ext uri="{FF2B5EF4-FFF2-40B4-BE49-F238E27FC236}">
                <a16:creationId xmlns:a16="http://schemas.microsoft.com/office/drawing/2014/main" id="{14A1C52F-2D74-EA6D-1B3B-3E8164890008}"/>
              </a:ext>
            </a:extLst>
          </p:cNvPr>
          <p:cNvSpPr txBox="1"/>
          <p:nvPr/>
        </p:nvSpPr>
        <p:spPr>
          <a:xfrm>
            <a:off x="20583036" y="12044792"/>
            <a:ext cx="197169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Senior</a:t>
            </a:r>
          </a:p>
        </p:txBody>
      </p:sp>
    </p:spTree>
    <p:extLst>
      <p:ext uri="{BB962C8B-B14F-4D97-AF65-F5344CB8AC3E}">
        <p14:creationId xmlns:p14="http://schemas.microsoft.com/office/powerpoint/2010/main" val="3031613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Choosing Marks and Channels</a:t>
            </a:r>
          </a:p>
        </p:txBody>
      </p:sp>
      <p:sp>
        <p:nvSpPr>
          <p:cNvPr id="10" name="Expressiveness principle:">
            <a:extLst>
              <a:ext uri="{FF2B5EF4-FFF2-40B4-BE49-F238E27FC236}">
                <a16:creationId xmlns:a16="http://schemas.microsoft.com/office/drawing/2014/main" id="{5172FF2C-8EA1-D644-BE0D-423C4CECA9B1}"/>
              </a:ext>
            </a:extLst>
          </p:cNvPr>
          <p:cNvSpPr/>
          <p:nvPr/>
        </p:nvSpPr>
        <p:spPr>
          <a:xfrm>
            <a:off x="79487" y="3438132"/>
            <a:ext cx="24037813" cy="4165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defRPr sz="6400"/>
            </a:lvl1pPr>
          </a:lstStyle>
          <a:p>
            <a:pPr lvl="0" algn="l">
              <a:defRPr sz="6400"/>
            </a:pPr>
            <a:r>
              <a:rPr kumimoji="0" sz="6400" b="1" i="0" u="none" strike="noStrike" kern="0" cap="none" spc="0" normalizeH="0" baseline="0" noProof="0" dirty="0">
                <a:ln>
                  <a:noFill/>
                </a:ln>
                <a:solidFill>
                  <a:srgbClr val="FF4013"/>
                </a:solidFill>
                <a:effectLst/>
                <a:uLnTx/>
                <a:uFillTx/>
                <a:latin typeface="Gill Sans"/>
                <a:sym typeface="Gill Sans"/>
              </a:rPr>
              <a:t>E</a:t>
            </a:r>
            <a:r>
              <a:rPr kumimoji="0" lang="en-US" sz="6400" b="1" i="0" u="none" strike="noStrike" kern="0" cap="none" spc="0" normalizeH="0" baseline="0" noProof="0" dirty="0">
                <a:ln>
                  <a:noFill/>
                </a:ln>
                <a:solidFill>
                  <a:srgbClr val="FF4013"/>
                </a:solidFill>
                <a:effectLst/>
                <a:uLnTx/>
                <a:uFillTx/>
                <a:latin typeface="Gill Sans"/>
                <a:sym typeface="Gill Sans"/>
              </a:rPr>
              <a:t>ffectiveness</a:t>
            </a:r>
            <a:r>
              <a:rPr lang="en-US" b="1" dirty="0">
                <a:solidFill>
                  <a:srgbClr val="FF4013"/>
                </a:solidFill>
                <a:latin typeface="Gill Sans"/>
              </a:rPr>
              <a:t> Principle </a:t>
            </a:r>
            <a:r>
              <a:rPr lang="en-US" b="1" dirty="0">
                <a:solidFill>
                  <a:schemeClr val="tx1"/>
                </a:solidFill>
                <a:latin typeface="Gill Sans"/>
              </a:rPr>
              <a:t>= </a:t>
            </a:r>
            <a:r>
              <a:rPr lang="en-US" sz="6600" dirty="0"/>
              <a:t>The salience (noticeability) of channels used in the visual encoding should match the importance of attributes.</a:t>
            </a:r>
          </a:p>
          <a:p>
            <a:pPr algn="l">
              <a:defRPr/>
            </a:pPr>
            <a:r>
              <a:rPr lang="en-US" sz="6600" dirty="0"/>
              <a:t>- i.e. More important attributes should be encoded with more effective channels.   </a:t>
            </a:r>
          </a:p>
        </p:txBody>
      </p:sp>
    </p:spTree>
    <p:extLst>
      <p:ext uri="{BB962C8B-B14F-4D97-AF65-F5344CB8AC3E}">
        <p14:creationId xmlns:p14="http://schemas.microsoft.com/office/powerpoint/2010/main" val="1134776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Choosing Marks and Channels</a:t>
            </a:r>
          </a:p>
        </p:txBody>
      </p:sp>
      <p:sp>
        <p:nvSpPr>
          <p:cNvPr id="10" name="Expressiveness principle:">
            <a:extLst>
              <a:ext uri="{FF2B5EF4-FFF2-40B4-BE49-F238E27FC236}">
                <a16:creationId xmlns:a16="http://schemas.microsoft.com/office/drawing/2014/main" id="{5172FF2C-8EA1-D644-BE0D-423C4CECA9B1}"/>
              </a:ext>
            </a:extLst>
          </p:cNvPr>
          <p:cNvSpPr/>
          <p:nvPr/>
        </p:nvSpPr>
        <p:spPr>
          <a:xfrm>
            <a:off x="79487" y="3438132"/>
            <a:ext cx="24037813" cy="4165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defRPr sz="6400"/>
            </a:lvl1pPr>
          </a:lstStyle>
          <a:p>
            <a:pPr lvl="0" algn="l">
              <a:defRPr sz="6400"/>
            </a:pPr>
            <a:r>
              <a:rPr kumimoji="0" sz="6400" b="1" i="0" u="none" strike="noStrike" kern="0" cap="none" spc="0" normalizeH="0" baseline="0" noProof="0" dirty="0">
                <a:ln>
                  <a:noFill/>
                </a:ln>
                <a:solidFill>
                  <a:srgbClr val="FF4013"/>
                </a:solidFill>
                <a:effectLst/>
                <a:uLnTx/>
                <a:uFillTx/>
                <a:latin typeface="Gill Sans"/>
                <a:sym typeface="Gill Sans"/>
              </a:rPr>
              <a:t>E</a:t>
            </a:r>
            <a:r>
              <a:rPr kumimoji="0" lang="en-US" sz="6400" b="1" i="0" u="none" strike="noStrike" kern="0" cap="none" spc="0" normalizeH="0" baseline="0" noProof="0" dirty="0">
                <a:ln>
                  <a:noFill/>
                </a:ln>
                <a:solidFill>
                  <a:srgbClr val="FF4013"/>
                </a:solidFill>
                <a:effectLst/>
                <a:uLnTx/>
                <a:uFillTx/>
                <a:latin typeface="Gill Sans"/>
                <a:sym typeface="Gill Sans"/>
              </a:rPr>
              <a:t>ffectiveness</a:t>
            </a:r>
            <a:r>
              <a:rPr lang="en-US" b="1" dirty="0">
                <a:solidFill>
                  <a:srgbClr val="FF4013"/>
                </a:solidFill>
                <a:latin typeface="Gill Sans"/>
              </a:rPr>
              <a:t> Principle </a:t>
            </a:r>
            <a:r>
              <a:rPr lang="en-US" b="1" dirty="0">
                <a:solidFill>
                  <a:schemeClr val="tx1"/>
                </a:solidFill>
                <a:latin typeface="Gill Sans"/>
              </a:rPr>
              <a:t>= </a:t>
            </a:r>
            <a:r>
              <a:rPr lang="en-US" sz="6600" dirty="0"/>
              <a:t>The salience (noticeability) of channels used in the visual encoding should match the importance of attributes.</a:t>
            </a:r>
          </a:p>
          <a:p>
            <a:pPr algn="l">
              <a:defRPr/>
            </a:pPr>
            <a:r>
              <a:rPr lang="en-US" sz="6600" dirty="0"/>
              <a:t>- i.e. More important attributes should be encoded with more </a:t>
            </a:r>
            <a:r>
              <a:rPr lang="en-US" b="1" dirty="0">
                <a:solidFill>
                  <a:srgbClr val="FF4013"/>
                </a:solidFill>
                <a:latin typeface="Gill Sans"/>
              </a:rPr>
              <a:t>effective</a:t>
            </a:r>
            <a:r>
              <a:rPr lang="en-US" sz="6600" dirty="0"/>
              <a:t> channels.   </a:t>
            </a:r>
          </a:p>
        </p:txBody>
      </p:sp>
    </p:spTree>
    <p:extLst>
      <p:ext uri="{BB962C8B-B14F-4D97-AF65-F5344CB8AC3E}">
        <p14:creationId xmlns:p14="http://schemas.microsoft.com/office/powerpoint/2010/main" val="3522226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8" name="fig1.7.pdf">
            <a:extLst>
              <a:ext uri="{FF2B5EF4-FFF2-40B4-BE49-F238E27FC236}">
                <a16:creationId xmlns:a16="http://schemas.microsoft.com/office/drawing/2014/main" id="{F29AAA20-CE89-4ED3-83C5-F223B687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48536"/>
            <a:ext cx="5832687" cy="5766706"/>
          </a:xfrm>
          <a:prstGeom prst="rect">
            <a:avLst/>
          </a:prstGeom>
          <a:ln w="12700">
            <a:miter lim="400000"/>
          </a:ln>
        </p:spPr>
      </p:pic>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pic>
        <p:nvPicPr>
          <p:cNvPr id="10" name="Picture 9" descr="Diagram&#10;&#10;Description automatically generated with low confidence">
            <a:extLst>
              <a:ext uri="{FF2B5EF4-FFF2-40B4-BE49-F238E27FC236}">
                <a16:creationId xmlns:a16="http://schemas.microsoft.com/office/drawing/2014/main" id="{81867561-647E-BF4C-BA84-A24C0F29A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6306" y="4084456"/>
            <a:ext cx="12497693" cy="8054992"/>
          </a:xfrm>
          <a:prstGeom prst="rect">
            <a:avLst/>
          </a:prstGeom>
        </p:spPr>
      </p:pic>
      <p:sp>
        <p:nvSpPr>
          <p:cNvPr id="11" name="Text Placeholder 2">
            <a:extLst>
              <a:ext uri="{FF2B5EF4-FFF2-40B4-BE49-F238E27FC236}">
                <a16:creationId xmlns:a16="http://schemas.microsoft.com/office/drawing/2014/main" id="{05B93A0D-0FDE-A349-BC5A-902DE5CB3EC5}"/>
              </a:ext>
            </a:extLst>
          </p:cNvPr>
          <p:cNvSpPr txBox="1">
            <a:spLocks/>
          </p:cNvSpPr>
          <p:nvPr/>
        </p:nvSpPr>
        <p:spPr>
          <a:xfrm>
            <a:off x="14332317" y="3904344"/>
            <a:ext cx="9365883" cy="1112408"/>
          </a:xfrm>
          <a:prstGeom prst="rect">
            <a:avLst/>
          </a:prstGeom>
        </p:spPr>
        <p:txBody>
          <a:bodyPr anchor="t"/>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algn="ctr" hangingPunct="1">
              <a:spcBef>
                <a:spcPts val="0"/>
              </a:spcBef>
              <a:buFontTx/>
              <a:buNone/>
            </a:pPr>
            <a:r>
              <a:rPr lang="en-US" sz="5400" b="1" dirty="0" err="1">
                <a:solidFill>
                  <a:schemeClr val="tx1"/>
                </a:solidFill>
              </a:rPr>
              <a:t>Munzner’s</a:t>
            </a:r>
            <a:r>
              <a:rPr lang="en-US" sz="5400" b="1" dirty="0">
                <a:solidFill>
                  <a:schemeClr val="tx1"/>
                </a:solidFill>
              </a:rPr>
              <a:t> Nested Model</a:t>
            </a:r>
          </a:p>
        </p:txBody>
      </p:sp>
      <p:sp>
        <p:nvSpPr>
          <p:cNvPr id="359" name="Data Abstraction"/>
          <p:cNvSpPr/>
          <p:nvPr/>
        </p:nvSpPr>
        <p:spPr>
          <a:xfrm>
            <a:off x="5414544" y="5596663"/>
            <a:ext cx="7289660"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Data Abstraction</a:t>
            </a:r>
          </a:p>
        </p:txBody>
      </p:sp>
      <p:sp>
        <p:nvSpPr>
          <p:cNvPr id="360" name="Task Abstraction"/>
          <p:cNvSpPr/>
          <p:nvPr/>
        </p:nvSpPr>
        <p:spPr>
          <a:xfrm>
            <a:off x="5414544" y="7694275"/>
            <a:ext cx="7187594"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Task Abstraction</a:t>
            </a:r>
          </a:p>
        </p:txBody>
      </p:sp>
      <p:sp>
        <p:nvSpPr>
          <p:cNvPr id="361" name="Visual Encoding"/>
          <p:cNvSpPr/>
          <p:nvPr/>
        </p:nvSpPr>
        <p:spPr>
          <a:xfrm>
            <a:off x="5414544" y="9578099"/>
            <a:ext cx="6777456"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Visual Encoding</a:t>
            </a:r>
          </a:p>
        </p:txBody>
      </p:sp>
      <p:sp>
        <p:nvSpPr>
          <p:cNvPr id="2" name="Down Arrow 1">
            <a:extLst>
              <a:ext uri="{FF2B5EF4-FFF2-40B4-BE49-F238E27FC236}">
                <a16:creationId xmlns:a16="http://schemas.microsoft.com/office/drawing/2014/main" id="{CBDE026D-C916-7C40-9437-524B4CAC10FD}"/>
              </a:ext>
            </a:extLst>
          </p:cNvPr>
          <p:cNvSpPr/>
          <p:nvPr/>
        </p:nvSpPr>
        <p:spPr>
          <a:xfrm rot="18018173">
            <a:off x="12145718" y="6439862"/>
            <a:ext cx="410138" cy="836275"/>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Down Arrow 11">
            <a:extLst>
              <a:ext uri="{FF2B5EF4-FFF2-40B4-BE49-F238E27FC236}">
                <a16:creationId xmlns:a16="http://schemas.microsoft.com/office/drawing/2014/main" id="{3B41F4A5-0C32-9F44-9C8B-8F5912F984E2}"/>
              </a:ext>
            </a:extLst>
          </p:cNvPr>
          <p:cNvSpPr/>
          <p:nvPr/>
        </p:nvSpPr>
        <p:spPr>
          <a:xfrm rot="14552894">
            <a:off x="12171994" y="7191351"/>
            <a:ext cx="410138" cy="836275"/>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Down Arrow 12">
            <a:extLst>
              <a:ext uri="{FF2B5EF4-FFF2-40B4-BE49-F238E27FC236}">
                <a16:creationId xmlns:a16="http://schemas.microsoft.com/office/drawing/2014/main" id="{643C0EE7-A986-1A47-9EBF-6BA02626497A}"/>
              </a:ext>
            </a:extLst>
          </p:cNvPr>
          <p:cNvSpPr/>
          <p:nvPr/>
        </p:nvSpPr>
        <p:spPr>
          <a:xfrm rot="13758258">
            <a:off x="12471579" y="8853418"/>
            <a:ext cx="432531" cy="1269491"/>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4176421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Effectiveness</a:t>
            </a:r>
          </a:p>
        </p:txBody>
      </p:sp>
      <p:sp>
        <p:nvSpPr>
          <p:cNvPr id="7" name="Expressiveness principle:">
            <a:extLst>
              <a:ext uri="{FF2B5EF4-FFF2-40B4-BE49-F238E27FC236}">
                <a16:creationId xmlns:a16="http://schemas.microsoft.com/office/drawing/2014/main" id="{2BABFD0E-BC3D-7447-A651-EA0409676622}"/>
              </a:ext>
            </a:extLst>
          </p:cNvPr>
          <p:cNvSpPr/>
          <p:nvPr/>
        </p:nvSpPr>
        <p:spPr>
          <a:xfrm>
            <a:off x="79487" y="3438132"/>
            <a:ext cx="24037813" cy="2133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defRPr sz="6400"/>
            </a:lvl1pPr>
          </a:lstStyle>
          <a:p>
            <a:pPr lvl="0" algn="l">
              <a:defRPr sz="6400"/>
            </a:pPr>
            <a:r>
              <a:rPr kumimoji="0" sz="6400" b="1" i="0" u="none" strike="noStrike" kern="0" cap="none" spc="0" normalizeH="0" baseline="0" noProof="0" dirty="0">
                <a:ln>
                  <a:noFill/>
                </a:ln>
                <a:solidFill>
                  <a:srgbClr val="FF4013"/>
                </a:solidFill>
                <a:effectLst/>
                <a:uLnTx/>
                <a:uFillTx/>
                <a:latin typeface="Gill Sans"/>
                <a:sym typeface="Gill Sans"/>
              </a:rPr>
              <a:t>E</a:t>
            </a:r>
            <a:r>
              <a:rPr kumimoji="0" lang="en-US" sz="6400" b="1" i="0" u="none" strike="noStrike" kern="0" cap="none" spc="0" normalizeH="0" baseline="0" noProof="0" dirty="0">
                <a:ln>
                  <a:noFill/>
                </a:ln>
                <a:solidFill>
                  <a:srgbClr val="FF4013"/>
                </a:solidFill>
                <a:effectLst/>
                <a:uLnTx/>
                <a:uFillTx/>
                <a:latin typeface="Gill Sans"/>
                <a:sym typeface="Gill Sans"/>
              </a:rPr>
              <a:t>ffectiveness</a:t>
            </a:r>
            <a:r>
              <a:rPr lang="en-US" b="1" dirty="0">
                <a:solidFill>
                  <a:srgbClr val="FF4013"/>
                </a:solidFill>
                <a:latin typeface="Gill Sans"/>
              </a:rPr>
              <a:t> </a:t>
            </a:r>
            <a:r>
              <a:rPr lang="en-US" b="1" dirty="0">
                <a:solidFill>
                  <a:schemeClr val="tx1"/>
                </a:solidFill>
                <a:latin typeface="Gill Sans"/>
              </a:rPr>
              <a:t>= </a:t>
            </a:r>
            <a:r>
              <a:rPr lang="en-US" sz="6600" dirty="0"/>
              <a:t>Based on a compilation of research, how well a channel supports:</a:t>
            </a:r>
            <a:r>
              <a:rPr lang="en-US" sz="5800" dirty="0"/>
              <a:t> </a:t>
            </a:r>
          </a:p>
        </p:txBody>
      </p:sp>
      <p:sp>
        <p:nvSpPr>
          <p:cNvPr id="8" name="Expressiveness principle:">
            <a:extLst>
              <a:ext uri="{FF2B5EF4-FFF2-40B4-BE49-F238E27FC236}">
                <a16:creationId xmlns:a16="http://schemas.microsoft.com/office/drawing/2014/main" id="{B4148F9F-B787-ED4B-963A-A4EA9CB6CA4B}"/>
              </a:ext>
            </a:extLst>
          </p:cNvPr>
          <p:cNvSpPr/>
          <p:nvPr/>
        </p:nvSpPr>
        <p:spPr>
          <a:xfrm>
            <a:off x="3073400" y="5572050"/>
            <a:ext cx="20964413" cy="1285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defRPr sz="6400"/>
            </a:lvl1pPr>
          </a:lstStyle>
          <a:p>
            <a:pPr marL="857250" lvl="0" indent="-857250" algn="l">
              <a:buFont typeface="Arial" panose="020B0604020202020204" pitchFamily="34" charset="0"/>
              <a:buChar char="•"/>
              <a:defRPr sz="6400"/>
            </a:pPr>
            <a:endParaRPr lang="en-US" sz="5800" dirty="0">
              <a:solidFill>
                <a:schemeClr val="tx1"/>
              </a:solidFill>
            </a:endParaRPr>
          </a:p>
        </p:txBody>
      </p:sp>
      <p:sp>
        <p:nvSpPr>
          <p:cNvPr id="11" name="Expressiveness principle:">
            <a:extLst>
              <a:ext uri="{FF2B5EF4-FFF2-40B4-BE49-F238E27FC236}">
                <a16:creationId xmlns:a16="http://schemas.microsoft.com/office/drawing/2014/main" id="{68EF65EC-2D72-3F4A-B514-C9FF408AA069}"/>
              </a:ext>
            </a:extLst>
          </p:cNvPr>
          <p:cNvSpPr/>
          <p:nvPr/>
        </p:nvSpPr>
        <p:spPr>
          <a:xfrm>
            <a:off x="4165600" y="5671286"/>
            <a:ext cx="19532600" cy="59195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defRPr sz="6400"/>
            </a:lvl1pPr>
          </a:lstStyle>
          <a:p>
            <a:pPr marL="857250" lvl="0" indent="-857250" algn="l">
              <a:buFont typeface="Arial" panose="020B0604020202020204" pitchFamily="34" charset="0"/>
              <a:buChar char="•"/>
              <a:defRPr sz="6400"/>
            </a:pPr>
            <a:r>
              <a:rPr lang="en-US" dirty="0">
                <a:solidFill>
                  <a:schemeClr val="tx1"/>
                </a:solidFill>
                <a:latin typeface="Gill Sans"/>
              </a:rPr>
              <a:t>Accuracy</a:t>
            </a:r>
          </a:p>
          <a:p>
            <a:pPr marL="857250" lvl="0" indent="-857250" algn="l">
              <a:buFont typeface="Arial" panose="020B0604020202020204" pitchFamily="34" charset="0"/>
              <a:buChar char="•"/>
              <a:defRPr sz="6400"/>
            </a:pPr>
            <a:r>
              <a:rPr lang="en-US" dirty="0">
                <a:solidFill>
                  <a:schemeClr val="tx1"/>
                </a:solidFill>
                <a:latin typeface="Gill Sans"/>
              </a:rPr>
              <a:t>Discriminability</a:t>
            </a:r>
          </a:p>
          <a:p>
            <a:pPr marL="857250" lvl="0" indent="-857250" algn="l">
              <a:buFont typeface="Arial" panose="020B0604020202020204" pitchFamily="34" charset="0"/>
              <a:buChar char="•"/>
              <a:defRPr sz="6400"/>
            </a:pPr>
            <a:r>
              <a:rPr lang="en-US" dirty="0">
                <a:solidFill>
                  <a:schemeClr val="tx1"/>
                </a:solidFill>
                <a:latin typeface="Gill Sans"/>
              </a:rPr>
              <a:t>Separability </a:t>
            </a:r>
          </a:p>
          <a:p>
            <a:pPr marL="857250" lvl="0" indent="-857250" algn="l">
              <a:buFont typeface="Arial" panose="020B0604020202020204" pitchFamily="34" charset="0"/>
              <a:buChar char="•"/>
              <a:defRPr sz="6400"/>
            </a:pPr>
            <a:r>
              <a:rPr lang="en-US" dirty="0">
                <a:solidFill>
                  <a:schemeClr val="tx1"/>
                </a:solidFill>
                <a:latin typeface="Gill Sans"/>
              </a:rPr>
              <a:t>Visual </a:t>
            </a:r>
            <a:r>
              <a:rPr lang="en-US" dirty="0" err="1">
                <a:solidFill>
                  <a:schemeClr val="tx1"/>
                </a:solidFill>
                <a:latin typeface="Gill Sans"/>
              </a:rPr>
              <a:t>popout</a:t>
            </a:r>
            <a:endParaRPr lang="en-US" dirty="0">
              <a:solidFill>
                <a:schemeClr val="tx1"/>
              </a:solidFill>
              <a:latin typeface="Gill Sans"/>
            </a:endParaRPr>
          </a:p>
          <a:p>
            <a:pPr marL="857250" lvl="0" indent="-857250" algn="l">
              <a:buFont typeface="Arial" panose="020B0604020202020204" pitchFamily="34" charset="0"/>
              <a:buChar char="•"/>
              <a:defRPr sz="6400"/>
            </a:pPr>
            <a:r>
              <a:rPr lang="en-US" dirty="0">
                <a:solidFill>
                  <a:schemeClr val="tx1"/>
                </a:solidFill>
                <a:latin typeface="Gill Sans"/>
              </a:rPr>
              <a:t>Grouping</a:t>
            </a:r>
          </a:p>
          <a:p>
            <a:pPr marL="857250" lvl="0" indent="-857250" algn="l">
              <a:buFont typeface="Arial" panose="020B0604020202020204" pitchFamily="34" charset="0"/>
              <a:buChar char="•"/>
              <a:defRPr sz="6400"/>
            </a:pPr>
            <a:endParaRPr lang="en-US" sz="5800" dirty="0"/>
          </a:p>
        </p:txBody>
      </p:sp>
    </p:spTree>
    <p:extLst>
      <p:ext uri="{BB962C8B-B14F-4D97-AF65-F5344CB8AC3E}">
        <p14:creationId xmlns:p14="http://schemas.microsoft.com/office/powerpoint/2010/main" val="2617719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close human perceptual judgement is to an objective measurement of the stimulus</a:t>
            </a:r>
          </a:p>
          <a:p>
            <a:pPr marL="0" indent="0">
              <a:buNone/>
            </a:pPr>
            <a:endParaRPr lang="en-US" sz="5600" dirty="0"/>
          </a:p>
          <a:p>
            <a:pPr marL="0" indent="0">
              <a:buNone/>
            </a:pPr>
            <a:endParaRPr lang="en-US" sz="5600" dirty="0"/>
          </a:p>
        </p:txBody>
      </p:sp>
    </p:spTree>
    <p:extLst>
      <p:ext uri="{BB962C8B-B14F-4D97-AF65-F5344CB8AC3E}">
        <p14:creationId xmlns:p14="http://schemas.microsoft.com/office/powerpoint/2010/main" val="275632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close human perceptual judgement is to an objective measurement of the stimulus</a:t>
            </a:r>
          </a:p>
          <a:p>
            <a:pPr marL="0" indent="0">
              <a:buNone/>
            </a:pPr>
            <a:endParaRPr lang="en-US" sz="5600" dirty="0"/>
          </a:p>
          <a:p>
            <a:pPr marL="0" indent="0">
              <a:buNone/>
            </a:pPr>
            <a:endParaRPr lang="en-US" sz="5600" dirty="0"/>
          </a:p>
        </p:txBody>
      </p:sp>
      <p:sp>
        <p:nvSpPr>
          <p:cNvPr id="4" name="Rectangle 3">
            <a:extLst>
              <a:ext uri="{FF2B5EF4-FFF2-40B4-BE49-F238E27FC236}">
                <a16:creationId xmlns:a16="http://schemas.microsoft.com/office/drawing/2014/main" id="{F75282F6-D2CE-30EA-2BA9-41C944CA4EBD}"/>
              </a:ext>
            </a:extLst>
          </p:cNvPr>
          <p:cNvSpPr/>
          <p:nvPr/>
        </p:nvSpPr>
        <p:spPr>
          <a:xfrm>
            <a:off x="7871058" y="5397743"/>
            <a:ext cx="7315200" cy="145111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a:solidFill>
                <a:srgbClr val="FFFFFF"/>
              </a:solidFill>
              <a:latin typeface="Corbel" panose="020B0503020204020204"/>
            </a:endParaRPr>
          </a:p>
        </p:txBody>
      </p:sp>
      <p:sp>
        <p:nvSpPr>
          <p:cNvPr id="5" name="Rectangle 4">
            <a:extLst>
              <a:ext uri="{FF2B5EF4-FFF2-40B4-BE49-F238E27FC236}">
                <a16:creationId xmlns:a16="http://schemas.microsoft.com/office/drawing/2014/main" id="{3E72EC48-4BA2-F2B8-EE66-5A276B4CE2A6}"/>
              </a:ext>
            </a:extLst>
          </p:cNvPr>
          <p:cNvSpPr/>
          <p:nvPr/>
        </p:nvSpPr>
        <p:spPr>
          <a:xfrm>
            <a:off x="7871058" y="7232505"/>
            <a:ext cx="14630400" cy="145111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a:solidFill>
                <a:srgbClr val="FFFFFF"/>
              </a:solidFill>
              <a:latin typeface="Corbel" panose="020B0503020204020204"/>
            </a:endParaRPr>
          </a:p>
        </p:txBody>
      </p:sp>
      <p:sp>
        <p:nvSpPr>
          <p:cNvPr id="6" name="Alternate Process 5">
            <a:extLst>
              <a:ext uri="{FF2B5EF4-FFF2-40B4-BE49-F238E27FC236}">
                <a16:creationId xmlns:a16="http://schemas.microsoft.com/office/drawing/2014/main" id="{88D7064F-7A71-BE07-FB5A-D2BF13546179}"/>
              </a:ext>
            </a:extLst>
          </p:cNvPr>
          <p:cNvSpPr/>
          <p:nvPr/>
        </p:nvSpPr>
        <p:spPr>
          <a:xfrm>
            <a:off x="8546919" y="9616703"/>
            <a:ext cx="13278678" cy="145111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Corbel" panose="020B0503020204020204"/>
              </a:rPr>
              <a:t>How much longer is the second bar?</a:t>
            </a:r>
          </a:p>
        </p:txBody>
      </p:sp>
    </p:spTree>
    <p:extLst>
      <p:ext uri="{BB962C8B-B14F-4D97-AF65-F5344CB8AC3E}">
        <p14:creationId xmlns:p14="http://schemas.microsoft.com/office/powerpoint/2010/main" val="1034056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close human perceptual judgement is to an objective measurement of the stimulus</a:t>
            </a:r>
          </a:p>
          <a:p>
            <a:pPr marL="0" indent="0">
              <a:buNone/>
            </a:pPr>
            <a:endParaRPr lang="en-US" sz="5600" dirty="0"/>
          </a:p>
          <a:p>
            <a:pPr marL="0" indent="0">
              <a:buNone/>
            </a:pPr>
            <a:endParaRPr lang="en-US" sz="5600" dirty="0"/>
          </a:p>
        </p:txBody>
      </p:sp>
      <p:sp>
        <p:nvSpPr>
          <p:cNvPr id="4" name="Rectangle 3">
            <a:extLst>
              <a:ext uri="{FF2B5EF4-FFF2-40B4-BE49-F238E27FC236}">
                <a16:creationId xmlns:a16="http://schemas.microsoft.com/office/drawing/2014/main" id="{F75282F6-D2CE-30EA-2BA9-41C944CA4EBD}"/>
              </a:ext>
            </a:extLst>
          </p:cNvPr>
          <p:cNvSpPr/>
          <p:nvPr/>
        </p:nvSpPr>
        <p:spPr>
          <a:xfrm>
            <a:off x="7871058" y="5397743"/>
            <a:ext cx="7315200" cy="145111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a:solidFill>
                <a:srgbClr val="FFFFFF"/>
              </a:solidFill>
              <a:latin typeface="Corbel" panose="020B0503020204020204"/>
            </a:endParaRPr>
          </a:p>
        </p:txBody>
      </p:sp>
      <p:sp>
        <p:nvSpPr>
          <p:cNvPr id="5" name="Rectangle 4">
            <a:extLst>
              <a:ext uri="{FF2B5EF4-FFF2-40B4-BE49-F238E27FC236}">
                <a16:creationId xmlns:a16="http://schemas.microsoft.com/office/drawing/2014/main" id="{3E72EC48-4BA2-F2B8-EE66-5A276B4CE2A6}"/>
              </a:ext>
            </a:extLst>
          </p:cNvPr>
          <p:cNvSpPr/>
          <p:nvPr/>
        </p:nvSpPr>
        <p:spPr>
          <a:xfrm>
            <a:off x="7871058" y="7232505"/>
            <a:ext cx="14630400" cy="145111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a:solidFill>
                <a:srgbClr val="FFFFFF"/>
              </a:solidFill>
              <a:latin typeface="Corbel" panose="020B0503020204020204"/>
            </a:endParaRPr>
          </a:p>
        </p:txBody>
      </p:sp>
      <p:sp>
        <p:nvSpPr>
          <p:cNvPr id="6" name="Alternate Process 5">
            <a:extLst>
              <a:ext uri="{FF2B5EF4-FFF2-40B4-BE49-F238E27FC236}">
                <a16:creationId xmlns:a16="http://schemas.microsoft.com/office/drawing/2014/main" id="{88D7064F-7A71-BE07-FB5A-D2BF13546179}"/>
              </a:ext>
            </a:extLst>
          </p:cNvPr>
          <p:cNvSpPr/>
          <p:nvPr/>
        </p:nvSpPr>
        <p:spPr>
          <a:xfrm>
            <a:off x="8546919" y="9616703"/>
            <a:ext cx="13278678" cy="235279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Corbel" panose="020B0503020204020204"/>
              </a:rPr>
              <a:t>How much longer is the second bar?</a:t>
            </a:r>
          </a:p>
          <a:p>
            <a:pPr defTabSz="914400" hangingPunct="1"/>
            <a:r>
              <a:rPr lang="en-US" kern="1200" dirty="0">
                <a:solidFill>
                  <a:srgbClr val="C00000"/>
                </a:solidFill>
                <a:latin typeface="Corbel" panose="020B0503020204020204"/>
              </a:rPr>
              <a:t>2X</a:t>
            </a:r>
          </a:p>
        </p:txBody>
      </p:sp>
    </p:spTree>
    <p:extLst>
      <p:ext uri="{BB962C8B-B14F-4D97-AF65-F5344CB8AC3E}">
        <p14:creationId xmlns:p14="http://schemas.microsoft.com/office/powerpoint/2010/main" val="257951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close human perceptual judgement is to an objective measurement of the stimulus</a:t>
            </a:r>
          </a:p>
          <a:p>
            <a:pPr marL="0" indent="0">
              <a:buNone/>
            </a:pPr>
            <a:endParaRPr lang="en-US" sz="5600" dirty="0"/>
          </a:p>
          <a:p>
            <a:pPr marL="0" indent="0">
              <a:buNone/>
            </a:pPr>
            <a:endParaRPr lang="en-US" sz="5600" dirty="0"/>
          </a:p>
        </p:txBody>
      </p:sp>
      <p:sp>
        <p:nvSpPr>
          <p:cNvPr id="4" name="Rectangle 3">
            <a:extLst>
              <a:ext uri="{FF2B5EF4-FFF2-40B4-BE49-F238E27FC236}">
                <a16:creationId xmlns:a16="http://schemas.microsoft.com/office/drawing/2014/main" id="{F75282F6-D2CE-30EA-2BA9-41C944CA4EBD}"/>
              </a:ext>
            </a:extLst>
          </p:cNvPr>
          <p:cNvSpPr/>
          <p:nvPr/>
        </p:nvSpPr>
        <p:spPr>
          <a:xfrm>
            <a:off x="10933040" y="5651918"/>
            <a:ext cx="1828800" cy="18288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a:solidFill>
                <a:srgbClr val="FFFFFF"/>
              </a:solidFill>
              <a:latin typeface="Corbel" panose="020B0503020204020204"/>
            </a:endParaRPr>
          </a:p>
        </p:txBody>
      </p:sp>
      <p:sp>
        <p:nvSpPr>
          <p:cNvPr id="5" name="Rectangle 4">
            <a:extLst>
              <a:ext uri="{FF2B5EF4-FFF2-40B4-BE49-F238E27FC236}">
                <a16:creationId xmlns:a16="http://schemas.microsoft.com/office/drawing/2014/main" id="{3E72EC48-4BA2-F2B8-EE66-5A276B4CE2A6}"/>
              </a:ext>
            </a:extLst>
          </p:cNvPr>
          <p:cNvSpPr/>
          <p:nvPr/>
        </p:nvSpPr>
        <p:spPr>
          <a:xfrm>
            <a:off x="15186256" y="4737518"/>
            <a:ext cx="3657600" cy="36576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a:solidFill>
                <a:srgbClr val="FFFFFF"/>
              </a:solidFill>
              <a:latin typeface="Corbel" panose="020B0503020204020204"/>
            </a:endParaRPr>
          </a:p>
        </p:txBody>
      </p:sp>
      <p:sp>
        <p:nvSpPr>
          <p:cNvPr id="6" name="Alternate Process 5">
            <a:extLst>
              <a:ext uri="{FF2B5EF4-FFF2-40B4-BE49-F238E27FC236}">
                <a16:creationId xmlns:a16="http://schemas.microsoft.com/office/drawing/2014/main" id="{88D7064F-7A71-BE07-FB5A-D2BF13546179}"/>
              </a:ext>
            </a:extLst>
          </p:cNvPr>
          <p:cNvSpPr/>
          <p:nvPr/>
        </p:nvSpPr>
        <p:spPr>
          <a:xfrm>
            <a:off x="8546919" y="9616703"/>
            <a:ext cx="13278678" cy="145111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Corbel" panose="020B0503020204020204"/>
              </a:rPr>
              <a:t>How much bigger is the second square?</a:t>
            </a:r>
          </a:p>
        </p:txBody>
      </p:sp>
    </p:spTree>
    <p:extLst>
      <p:ext uri="{BB962C8B-B14F-4D97-AF65-F5344CB8AC3E}">
        <p14:creationId xmlns:p14="http://schemas.microsoft.com/office/powerpoint/2010/main" val="3393536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close human perceptual judgement is to an objective measurement of the stimulus</a:t>
            </a:r>
          </a:p>
          <a:p>
            <a:pPr marL="0" indent="0">
              <a:buNone/>
            </a:pPr>
            <a:endParaRPr lang="en-US" sz="5600" dirty="0"/>
          </a:p>
          <a:p>
            <a:pPr marL="0" indent="0">
              <a:buNone/>
            </a:pPr>
            <a:endParaRPr lang="en-US" sz="5600" dirty="0"/>
          </a:p>
        </p:txBody>
      </p:sp>
      <p:sp>
        <p:nvSpPr>
          <p:cNvPr id="6" name="Alternate Process 5">
            <a:extLst>
              <a:ext uri="{FF2B5EF4-FFF2-40B4-BE49-F238E27FC236}">
                <a16:creationId xmlns:a16="http://schemas.microsoft.com/office/drawing/2014/main" id="{88D7064F-7A71-BE07-FB5A-D2BF13546179}"/>
              </a:ext>
            </a:extLst>
          </p:cNvPr>
          <p:cNvSpPr/>
          <p:nvPr/>
        </p:nvSpPr>
        <p:spPr>
          <a:xfrm>
            <a:off x="8546919" y="9616703"/>
            <a:ext cx="13278678" cy="235279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Corbel" panose="020B0503020204020204"/>
              </a:rPr>
              <a:t>How much bigger is the second square?</a:t>
            </a:r>
          </a:p>
          <a:p>
            <a:pPr defTabSz="914400" hangingPunct="1"/>
            <a:r>
              <a:rPr lang="en-US" kern="1200" dirty="0">
                <a:solidFill>
                  <a:srgbClr val="C00000"/>
                </a:solidFill>
                <a:latin typeface="Corbel" panose="020B0503020204020204"/>
              </a:rPr>
              <a:t>4X</a:t>
            </a:r>
          </a:p>
        </p:txBody>
      </p:sp>
      <p:sp>
        <p:nvSpPr>
          <p:cNvPr id="7" name="Rectangle 6">
            <a:extLst>
              <a:ext uri="{FF2B5EF4-FFF2-40B4-BE49-F238E27FC236}">
                <a16:creationId xmlns:a16="http://schemas.microsoft.com/office/drawing/2014/main" id="{E7079FB3-8739-3535-13E1-2E6DA51310E6}"/>
              </a:ext>
            </a:extLst>
          </p:cNvPr>
          <p:cNvSpPr/>
          <p:nvPr/>
        </p:nvSpPr>
        <p:spPr>
          <a:xfrm>
            <a:off x="10933040" y="5651918"/>
            <a:ext cx="1828800" cy="18288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a:solidFill>
                <a:srgbClr val="FFFFFF"/>
              </a:solidFill>
              <a:latin typeface="Corbel" panose="020B0503020204020204"/>
            </a:endParaRPr>
          </a:p>
        </p:txBody>
      </p:sp>
      <p:sp>
        <p:nvSpPr>
          <p:cNvPr id="8" name="Rectangle 7">
            <a:extLst>
              <a:ext uri="{FF2B5EF4-FFF2-40B4-BE49-F238E27FC236}">
                <a16:creationId xmlns:a16="http://schemas.microsoft.com/office/drawing/2014/main" id="{B945E2C5-7B26-5D35-BCD5-125B17241819}"/>
              </a:ext>
            </a:extLst>
          </p:cNvPr>
          <p:cNvSpPr/>
          <p:nvPr/>
        </p:nvSpPr>
        <p:spPr>
          <a:xfrm>
            <a:off x="15186256" y="4737518"/>
            <a:ext cx="3657600" cy="36576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a:solidFill>
                <a:srgbClr val="FFFFFF"/>
              </a:solidFill>
              <a:latin typeface="Corbel" panose="020B0503020204020204"/>
            </a:endParaRPr>
          </a:p>
        </p:txBody>
      </p:sp>
    </p:spTree>
    <p:extLst>
      <p:ext uri="{BB962C8B-B14F-4D97-AF65-F5344CB8AC3E}">
        <p14:creationId xmlns:p14="http://schemas.microsoft.com/office/powerpoint/2010/main" val="2150707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close human perceptual judgement is to an objective measurement of the stimulus</a:t>
            </a:r>
          </a:p>
          <a:p>
            <a:pPr marL="0" indent="0">
              <a:buNone/>
            </a:pPr>
            <a:endParaRPr lang="en-US" sz="5600" dirty="0"/>
          </a:p>
          <a:p>
            <a:pPr marL="0" indent="0">
              <a:buNone/>
            </a:pPr>
            <a:endParaRPr lang="en-US" sz="5600" dirty="0"/>
          </a:p>
        </p:txBody>
      </p:sp>
      <p:sp>
        <p:nvSpPr>
          <p:cNvPr id="6" name="Alternate Process 5">
            <a:extLst>
              <a:ext uri="{FF2B5EF4-FFF2-40B4-BE49-F238E27FC236}">
                <a16:creationId xmlns:a16="http://schemas.microsoft.com/office/drawing/2014/main" id="{88D7064F-7A71-BE07-FB5A-D2BF13546179}"/>
              </a:ext>
            </a:extLst>
          </p:cNvPr>
          <p:cNvSpPr/>
          <p:nvPr/>
        </p:nvSpPr>
        <p:spPr>
          <a:xfrm>
            <a:off x="8546919" y="9616703"/>
            <a:ext cx="13278678" cy="145111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Corbel" panose="020B0503020204020204"/>
              </a:rPr>
              <a:t>How much bigger is the second box?</a:t>
            </a:r>
          </a:p>
        </p:txBody>
      </p:sp>
      <p:sp>
        <p:nvSpPr>
          <p:cNvPr id="7" name="Cube 6">
            <a:extLst>
              <a:ext uri="{FF2B5EF4-FFF2-40B4-BE49-F238E27FC236}">
                <a16:creationId xmlns:a16="http://schemas.microsoft.com/office/drawing/2014/main" id="{605B615D-DF08-56CE-7221-686C4347C930}"/>
              </a:ext>
            </a:extLst>
          </p:cNvPr>
          <p:cNvSpPr/>
          <p:nvPr/>
        </p:nvSpPr>
        <p:spPr>
          <a:xfrm>
            <a:off x="10933040" y="5651918"/>
            <a:ext cx="1828800" cy="182880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dirty="0">
              <a:solidFill>
                <a:srgbClr val="FFFFFF"/>
              </a:solidFill>
              <a:latin typeface="Corbel" panose="020B0503020204020204"/>
            </a:endParaRPr>
          </a:p>
        </p:txBody>
      </p:sp>
      <p:sp>
        <p:nvSpPr>
          <p:cNvPr id="8" name="Cube 7">
            <a:extLst>
              <a:ext uri="{FF2B5EF4-FFF2-40B4-BE49-F238E27FC236}">
                <a16:creationId xmlns:a16="http://schemas.microsoft.com/office/drawing/2014/main" id="{216E6D83-8D61-BAA7-5DF4-5A6189586BE8}"/>
              </a:ext>
            </a:extLst>
          </p:cNvPr>
          <p:cNvSpPr/>
          <p:nvPr/>
        </p:nvSpPr>
        <p:spPr>
          <a:xfrm>
            <a:off x="14497142" y="3597832"/>
            <a:ext cx="5486400" cy="548640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a:solidFill>
                <a:srgbClr val="FFFFFF"/>
              </a:solidFill>
              <a:latin typeface="Corbel" panose="020B0503020204020204"/>
            </a:endParaRPr>
          </a:p>
        </p:txBody>
      </p:sp>
    </p:spTree>
    <p:extLst>
      <p:ext uri="{BB962C8B-B14F-4D97-AF65-F5344CB8AC3E}">
        <p14:creationId xmlns:p14="http://schemas.microsoft.com/office/powerpoint/2010/main" val="14836114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close human perceptual judgement is to an objective measurement of the stimulus</a:t>
            </a:r>
          </a:p>
          <a:p>
            <a:pPr marL="0" indent="0">
              <a:buNone/>
            </a:pPr>
            <a:endParaRPr lang="en-US" sz="5600" dirty="0"/>
          </a:p>
          <a:p>
            <a:pPr marL="0" indent="0">
              <a:buNone/>
            </a:pPr>
            <a:endParaRPr lang="en-US" sz="5600" dirty="0"/>
          </a:p>
        </p:txBody>
      </p:sp>
      <p:sp>
        <p:nvSpPr>
          <p:cNvPr id="6" name="Alternate Process 5">
            <a:extLst>
              <a:ext uri="{FF2B5EF4-FFF2-40B4-BE49-F238E27FC236}">
                <a16:creationId xmlns:a16="http://schemas.microsoft.com/office/drawing/2014/main" id="{88D7064F-7A71-BE07-FB5A-D2BF13546179}"/>
              </a:ext>
            </a:extLst>
          </p:cNvPr>
          <p:cNvSpPr/>
          <p:nvPr/>
        </p:nvSpPr>
        <p:spPr>
          <a:xfrm>
            <a:off x="8546919" y="9616703"/>
            <a:ext cx="13278678" cy="235279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Corbel" panose="020B0503020204020204"/>
              </a:rPr>
              <a:t>How much bigger is the second box?</a:t>
            </a:r>
          </a:p>
          <a:p>
            <a:pPr defTabSz="914400" hangingPunct="1"/>
            <a:r>
              <a:rPr lang="en-US" kern="1200" dirty="0">
                <a:solidFill>
                  <a:srgbClr val="C00000"/>
                </a:solidFill>
                <a:latin typeface="Corbel" panose="020B0503020204020204"/>
              </a:rPr>
              <a:t>27X</a:t>
            </a:r>
          </a:p>
        </p:txBody>
      </p:sp>
      <p:sp>
        <p:nvSpPr>
          <p:cNvPr id="7" name="Cube 6">
            <a:extLst>
              <a:ext uri="{FF2B5EF4-FFF2-40B4-BE49-F238E27FC236}">
                <a16:creationId xmlns:a16="http://schemas.microsoft.com/office/drawing/2014/main" id="{E7079FB3-8739-3535-13E1-2E6DA51310E6}"/>
              </a:ext>
            </a:extLst>
          </p:cNvPr>
          <p:cNvSpPr/>
          <p:nvPr/>
        </p:nvSpPr>
        <p:spPr>
          <a:xfrm>
            <a:off x="10933040" y="5651918"/>
            <a:ext cx="1828800" cy="182880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a:solidFill>
                <a:srgbClr val="FFFFFF"/>
              </a:solidFill>
              <a:latin typeface="Corbel" panose="020B0503020204020204"/>
            </a:endParaRPr>
          </a:p>
        </p:txBody>
      </p:sp>
      <p:sp>
        <p:nvSpPr>
          <p:cNvPr id="8" name="Cube 7">
            <a:extLst>
              <a:ext uri="{FF2B5EF4-FFF2-40B4-BE49-F238E27FC236}">
                <a16:creationId xmlns:a16="http://schemas.microsoft.com/office/drawing/2014/main" id="{B945E2C5-7B26-5D35-BCD5-125B17241819}"/>
              </a:ext>
            </a:extLst>
          </p:cNvPr>
          <p:cNvSpPr/>
          <p:nvPr/>
        </p:nvSpPr>
        <p:spPr>
          <a:xfrm>
            <a:off x="14497142" y="3597832"/>
            <a:ext cx="5486400" cy="548640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defTabSz="914400" hangingPunct="1"/>
            <a:endParaRPr lang="en-US" sz="3600" kern="1200">
              <a:solidFill>
                <a:srgbClr val="FFFFFF"/>
              </a:solidFill>
              <a:latin typeface="Corbel" panose="020B0503020204020204"/>
            </a:endParaRPr>
          </a:p>
        </p:txBody>
      </p:sp>
    </p:spTree>
    <p:extLst>
      <p:ext uri="{BB962C8B-B14F-4D97-AF65-F5344CB8AC3E}">
        <p14:creationId xmlns:p14="http://schemas.microsoft.com/office/powerpoint/2010/main" val="3568812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Accuracy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close human perceptual judgement is to an objective measurement of the stimulus</a:t>
            </a:r>
          </a:p>
          <a:p>
            <a:pPr marL="0" indent="0">
              <a:buNone/>
            </a:pPr>
            <a:endParaRPr lang="en-US" sz="5600" dirty="0"/>
          </a:p>
          <a:p>
            <a:pPr marL="0" indent="0">
              <a:buNone/>
            </a:pPr>
            <a:endParaRPr lang="en-US" sz="5600" dirty="0"/>
          </a:p>
        </p:txBody>
      </p:sp>
      <p:pic>
        <p:nvPicPr>
          <p:cNvPr id="5" name="Picture 4" descr="Diagram&#10;&#10;Description automatically generated with low confidence">
            <a:extLst>
              <a:ext uri="{FF2B5EF4-FFF2-40B4-BE49-F238E27FC236}">
                <a16:creationId xmlns:a16="http://schemas.microsoft.com/office/drawing/2014/main" id="{D3DC8321-2BAA-29F2-B7CF-529E15394026}"/>
              </a:ext>
            </a:extLst>
          </p:cNvPr>
          <p:cNvPicPr>
            <a:picLocks noChangeAspect="1"/>
          </p:cNvPicPr>
          <p:nvPr/>
        </p:nvPicPr>
        <p:blipFill>
          <a:blip r:embed="rId2"/>
          <a:stretch>
            <a:fillRect/>
          </a:stretch>
        </p:blipFill>
        <p:spPr>
          <a:xfrm>
            <a:off x="8375372" y="4124590"/>
            <a:ext cx="14232836" cy="9299864"/>
          </a:xfrm>
          <a:prstGeom prst="rect">
            <a:avLst/>
          </a:prstGeom>
        </p:spPr>
      </p:pic>
    </p:spTree>
    <p:extLst>
      <p:ext uri="{BB962C8B-B14F-4D97-AF65-F5344CB8AC3E}">
        <p14:creationId xmlns:p14="http://schemas.microsoft.com/office/powerpoint/2010/main" val="4173797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a:xfrm>
            <a:off x="505837" y="2247675"/>
            <a:ext cx="6173258" cy="9202366"/>
          </a:xfrm>
        </p:spPr>
        <p:txBody>
          <a:bodyPr/>
          <a:lstStyle/>
          <a:p>
            <a:r>
              <a:rPr lang="en-US" dirty="0"/>
              <a:t>Discriminability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6400" dirty="0"/>
              <a:t>how differentiable levels of the channel are  </a:t>
            </a:r>
            <a:endParaRPr lang="en-US" sz="5600" dirty="0"/>
          </a:p>
        </p:txBody>
      </p:sp>
      <p:sp>
        <p:nvSpPr>
          <p:cNvPr id="8" name="TextBox 7">
            <a:extLst>
              <a:ext uri="{FF2B5EF4-FFF2-40B4-BE49-F238E27FC236}">
                <a16:creationId xmlns:a16="http://schemas.microsoft.com/office/drawing/2014/main" id="{36B84F2F-45C4-A970-322D-FAC2538F1F78}"/>
              </a:ext>
            </a:extLst>
          </p:cNvPr>
          <p:cNvSpPr txBox="1"/>
          <p:nvPr/>
        </p:nvSpPr>
        <p:spPr>
          <a:xfrm>
            <a:off x="18279534" y="10833622"/>
            <a:ext cx="5148843" cy="2308324"/>
          </a:xfrm>
          <a:prstGeom prst="rect">
            <a:avLst/>
          </a:prstGeom>
          <a:noFill/>
        </p:spPr>
        <p:txBody>
          <a:bodyPr wrap="square">
            <a:spAutoFit/>
          </a:bodyPr>
          <a:lstStyle/>
          <a:p>
            <a:pPr algn="l"/>
            <a:r>
              <a:rPr lang="en-US" sz="3600" dirty="0"/>
              <a:t>https://</a:t>
            </a:r>
            <a:r>
              <a:rPr lang="en-US" sz="3600" dirty="0" err="1"/>
              <a:t>web.cse.ohio-state.edu</a:t>
            </a:r>
            <a:r>
              <a:rPr lang="en-US" sz="3600" dirty="0"/>
              <a:t>/~shen.94/Melbourne/Slides/TamaraChp5.pdf</a:t>
            </a:r>
          </a:p>
        </p:txBody>
      </p:sp>
      <p:pic>
        <p:nvPicPr>
          <p:cNvPr id="9" name="Picture 8" descr="Diagram&#10;&#10;Description automatically generated">
            <a:extLst>
              <a:ext uri="{FF2B5EF4-FFF2-40B4-BE49-F238E27FC236}">
                <a16:creationId xmlns:a16="http://schemas.microsoft.com/office/drawing/2014/main" id="{95683CBF-F83F-CF0A-9154-42D8D2AC0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625" y="3406987"/>
            <a:ext cx="11235042" cy="10241279"/>
          </a:xfrm>
          <a:prstGeom prst="rect">
            <a:avLst/>
          </a:prstGeom>
        </p:spPr>
      </p:pic>
    </p:spTree>
    <p:extLst>
      <p:ext uri="{BB962C8B-B14F-4D97-AF65-F5344CB8AC3E}">
        <p14:creationId xmlns:p14="http://schemas.microsoft.com/office/powerpoint/2010/main" val="3668912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59" name="Data Abstraction"/>
          <p:cNvSpPr/>
          <p:nvPr/>
        </p:nvSpPr>
        <p:spPr>
          <a:xfrm>
            <a:off x="8000450" y="4438650"/>
            <a:ext cx="7289660"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a:ln>
                  <a:noFill/>
                </a:ln>
                <a:solidFill>
                  <a:srgbClr val="000000"/>
                </a:solidFill>
                <a:effectLst/>
                <a:uLnTx/>
                <a:uFillTx/>
                <a:latin typeface="Gill Sans"/>
                <a:sym typeface="Gill Sans"/>
              </a:rPr>
              <a:t>Data Abstraction</a:t>
            </a:r>
          </a:p>
        </p:txBody>
      </p:sp>
      <p:sp>
        <p:nvSpPr>
          <p:cNvPr id="360" name="Task Abstraction"/>
          <p:cNvSpPr/>
          <p:nvPr/>
        </p:nvSpPr>
        <p:spPr>
          <a:xfrm>
            <a:off x="7970009" y="7016750"/>
            <a:ext cx="7187594"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Task Abstraction</a:t>
            </a:r>
          </a:p>
        </p:txBody>
      </p:sp>
      <p:sp>
        <p:nvSpPr>
          <p:cNvPr id="361" name="Visual Encoding"/>
          <p:cNvSpPr/>
          <p:nvPr/>
        </p:nvSpPr>
        <p:spPr>
          <a:xfrm>
            <a:off x="7970009" y="9671050"/>
            <a:ext cx="6777456"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Visual Encoding</a:t>
            </a:r>
          </a:p>
        </p:txBody>
      </p:sp>
      <p:pic>
        <p:nvPicPr>
          <p:cNvPr id="8" name="fig1.7.pdf">
            <a:extLst>
              <a:ext uri="{FF2B5EF4-FFF2-40B4-BE49-F238E27FC236}">
                <a16:creationId xmlns:a16="http://schemas.microsoft.com/office/drawing/2014/main" id="{F29AAA20-CE89-4ED3-83C5-F223B687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4" y="3904344"/>
            <a:ext cx="7428259" cy="7344228"/>
          </a:xfrm>
          <a:prstGeom prst="rect">
            <a:avLst/>
          </a:prstGeom>
          <a:ln w="12700">
            <a:miter lim="400000"/>
          </a:ln>
        </p:spPr>
      </p:pic>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sp>
        <p:nvSpPr>
          <p:cNvPr id="2" name="Frame 1">
            <a:extLst>
              <a:ext uri="{FF2B5EF4-FFF2-40B4-BE49-F238E27FC236}">
                <a16:creationId xmlns:a16="http://schemas.microsoft.com/office/drawing/2014/main" id="{07F9CCE9-F55F-A041-AE18-9967BDA1622F}"/>
              </a:ext>
            </a:extLst>
          </p:cNvPr>
          <p:cNvSpPr/>
          <p:nvPr/>
        </p:nvSpPr>
        <p:spPr>
          <a:xfrm>
            <a:off x="1052659" y="3913597"/>
            <a:ext cx="15544800" cy="2391953"/>
          </a:xfrm>
          <a:prstGeom prst="frame">
            <a:avLst>
              <a:gd name="adj1" fmla="val 5947"/>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Frame 10">
            <a:extLst>
              <a:ext uri="{FF2B5EF4-FFF2-40B4-BE49-F238E27FC236}">
                <a16:creationId xmlns:a16="http://schemas.microsoft.com/office/drawing/2014/main" id="{3917FDC3-92CB-8540-9843-AC60480BAE16}"/>
              </a:ext>
            </a:extLst>
          </p:cNvPr>
          <p:cNvSpPr/>
          <p:nvPr/>
        </p:nvSpPr>
        <p:spPr>
          <a:xfrm>
            <a:off x="1052659" y="9052923"/>
            <a:ext cx="15544800" cy="2391953"/>
          </a:xfrm>
          <a:prstGeom prst="frame">
            <a:avLst>
              <a:gd name="adj1" fmla="val 5947"/>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Frame 11">
            <a:extLst>
              <a:ext uri="{FF2B5EF4-FFF2-40B4-BE49-F238E27FC236}">
                <a16:creationId xmlns:a16="http://schemas.microsoft.com/office/drawing/2014/main" id="{E927335F-9CBA-A649-BBE5-09813673EF74}"/>
              </a:ext>
            </a:extLst>
          </p:cNvPr>
          <p:cNvSpPr/>
          <p:nvPr/>
        </p:nvSpPr>
        <p:spPr>
          <a:xfrm>
            <a:off x="1052659" y="6464666"/>
            <a:ext cx="15544800" cy="2391953"/>
          </a:xfrm>
          <a:prstGeom prst="frame">
            <a:avLst>
              <a:gd name="adj1" fmla="val 5947"/>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296533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Separability</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whether channels exist independently or integrally with others</a:t>
            </a:r>
          </a:p>
        </p:txBody>
      </p:sp>
      <p:pic>
        <p:nvPicPr>
          <p:cNvPr id="5" name="Picture 4">
            <a:extLst>
              <a:ext uri="{FF2B5EF4-FFF2-40B4-BE49-F238E27FC236}">
                <a16:creationId xmlns:a16="http://schemas.microsoft.com/office/drawing/2014/main" id="{3F473DA2-0AE7-64C7-FE07-0F7D6DA0E944}"/>
              </a:ext>
            </a:extLst>
          </p:cNvPr>
          <p:cNvPicPr>
            <a:picLocks noChangeAspect="1"/>
          </p:cNvPicPr>
          <p:nvPr/>
        </p:nvPicPr>
        <p:blipFill>
          <a:blip r:embed="rId2"/>
          <a:stretch>
            <a:fillRect/>
          </a:stretch>
        </p:blipFill>
        <p:spPr>
          <a:xfrm>
            <a:off x="6891131" y="4501142"/>
            <a:ext cx="16544606" cy="5331776"/>
          </a:xfrm>
          <a:prstGeom prst="rect">
            <a:avLst/>
          </a:prstGeom>
        </p:spPr>
      </p:pic>
      <p:sp>
        <p:nvSpPr>
          <p:cNvPr id="4" name="TextBox 3">
            <a:extLst>
              <a:ext uri="{FF2B5EF4-FFF2-40B4-BE49-F238E27FC236}">
                <a16:creationId xmlns:a16="http://schemas.microsoft.com/office/drawing/2014/main" id="{FC309A26-A654-2735-FC47-FAC5C415D81B}"/>
              </a:ext>
            </a:extLst>
          </p:cNvPr>
          <p:cNvSpPr txBox="1"/>
          <p:nvPr/>
        </p:nvSpPr>
        <p:spPr>
          <a:xfrm>
            <a:off x="20790301" y="5215469"/>
            <a:ext cx="2659702" cy="707886"/>
          </a:xfrm>
          <a:prstGeom prst="rect">
            <a:avLst/>
          </a:prstGeom>
          <a:noFill/>
        </p:spPr>
        <p:txBody>
          <a:bodyPr wrap="none" rtlCol="0">
            <a:spAutoFit/>
          </a:bodyPr>
          <a:lstStyle/>
          <a:p>
            <a:r>
              <a:rPr lang="en-US" sz="4000" dirty="0"/>
              <a:t>(saturation)</a:t>
            </a:r>
          </a:p>
        </p:txBody>
      </p:sp>
    </p:spTree>
    <p:extLst>
      <p:ext uri="{BB962C8B-B14F-4D97-AF65-F5344CB8AC3E}">
        <p14:creationId xmlns:p14="http://schemas.microsoft.com/office/powerpoint/2010/main" val="22931926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Visual </a:t>
            </a:r>
            <a:r>
              <a:rPr lang="en-US" dirty="0" err="1"/>
              <a:t>Popout</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well a distinct item stands out from others </a:t>
            </a:r>
          </a:p>
        </p:txBody>
      </p:sp>
      <p:pic>
        <p:nvPicPr>
          <p:cNvPr id="4" name="Picture 3" descr="Chart, scatter chart&#10;&#10;Description automatically generated">
            <a:extLst>
              <a:ext uri="{FF2B5EF4-FFF2-40B4-BE49-F238E27FC236}">
                <a16:creationId xmlns:a16="http://schemas.microsoft.com/office/drawing/2014/main" id="{EE368640-223C-28A7-C806-E59C6E468476}"/>
              </a:ext>
            </a:extLst>
          </p:cNvPr>
          <p:cNvPicPr>
            <a:picLocks noChangeAspect="1"/>
          </p:cNvPicPr>
          <p:nvPr/>
        </p:nvPicPr>
        <p:blipFill rotWithShape="1">
          <a:blip r:embed="rId2">
            <a:extLst>
              <a:ext uri="{28A0092B-C50C-407E-A947-70E740481C1C}">
                <a14:useLocalDpi xmlns:a14="http://schemas.microsoft.com/office/drawing/2010/main" val="0"/>
              </a:ext>
            </a:extLst>
          </a:blip>
          <a:srcRect l="2406" r="65373"/>
          <a:stretch/>
        </p:blipFill>
        <p:spPr>
          <a:xfrm>
            <a:off x="10469218" y="4147321"/>
            <a:ext cx="9144000" cy="5973046"/>
          </a:xfrm>
          <a:prstGeom prst="rect">
            <a:avLst/>
          </a:prstGeom>
        </p:spPr>
      </p:pic>
    </p:spTree>
    <p:extLst>
      <p:ext uri="{BB962C8B-B14F-4D97-AF65-F5344CB8AC3E}">
        <p14:creationId xmlns:p14="http://schemas.microsoft.com/office/powerpoint/2010/main" val="2415559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Visual </a:t>
            </a:r>
            <a:r>
              <a:rPr lang="en-US" dirty="0" err="1"/>
              <a:t>Popout</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well a distinct item stands out from others</a:t>
            </a:r>
          </a:p>
          <a:p>
            <a:pPr marL="0" indent="0">
              <a:buNone/>
            </a:pPr>
            <a:endParaRPr lang="en-US" sz="5600" dirty="0"/>
          </a:p>
          <a:p>
            <a:pPr marL="0" indent="0">
              <a:buNone/>
            </a:pPr>
            <a:endParaRPr lang="en-US" sz="5600" dirty="0"/>
          </a:p>
          <a:p>
            <a:pPr marL="0" indent="0">
              <a:buNone/>
            </a:pPr>
            <a:endParaRPr lang="en-US" sz="5600" dirty="0"/>
          </a:p>
          <a:p>
            <a:pPr marL="0" indent="0">
              <a:buNone/>
            </a:pPr>
            <a:endParaRPr lang="en-US" sz="5600" dirty="0"/>
          </a:p>
          <a:p>
            <a:pPr marL="0" indent="0">
              <a:buNone/>
            </a:pPr>
            <a:endParaRPr lang="en-US" sz="5600" dirty="0"/>
          </a:p>
          <a:p>
            <a:pPr marL="0" indent="0">
              <a:buNone/>
            </a:pPr>
            <a:endParaRPr lang="en-US" sz="5600" dirty="0"/>
          </a:p>
          <a:p>
            <a:pPr marL="0" indent="0">
              <a:buNone/>
            </a:pPr>
            <a:r>
              <a:rPr lang="en-US" sz="5600" dirty="0"/>
              <a:t>Color is a good channel for this </a:t>
            </a:r>
          </a:p>
        </p:txBody>
      </p:sp>
      <p:pic>
        <p:nvPicPr>
          <p:cNvPr id="4" name="Picture 3" descr="Chart, scatter chart&#10;&#10;Description automatically generated">
            <a:extLst>
              <a:ext uri="{FF2B5EF4-FFF2-40B4-BE49-F238E27FC236}">
                <a16:creationId xmlns:a16="http://schemas.microsoft.com/office/drawing/2014/main" id="{EE368640-223C-28A7-C806-E59C6E468476}"/>
              </a:ext>
            </a:extLst>
          </p:cNvPr>
          <p:cNvPicPr>
            <a:picLocks noChangeAspect="1"/>
          </p:cNvPicPr>
          <p:nvPr/>
        </p:nvPicPr>
        <p:blipFill rotWithShape="1">
          <a:blip r:embed="rId2">
            <a:extLst>
              <a:ext uri="{28A0092B-C50C-407E-A947-70E740481C1C}">
                <a14:useLocalDpi xmlns:a14="http://schemas.microsoft.com/office/drawing/2010/main" val="0"/>
              </a:ext>
            </a:extLst>
          </a:blip>
          <a:srcRect l="2406" r="65373"/>
          <a:stretch/>
        </p:blipFill>
        <p:spPr>
          <a:xfrm>
            <a:off x="10481736" y="3352191"/>
            <a:ext cx="9144000" cy="5973046"/>
          </a:xfrm>
          <a:prstGeom prst="rect">
            <a:avLst/>
          </a:prstGeom>
        </p:spPr>
      </p:pic>
    </p:spTree>
    <p:extLst>
      <p:ext uri="{BB962C8B-B14F-4D97-AF65-F5344CB8AC3E}">
        <p14:creationId xmlns:p14="http://schemas.microsoft.com/office/powerpoint/2010/main" val="857849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Visual </a:t>
            </a:r>
            <a:r>
              <a:rPr lang="en-US" dirty="0" err="1"/>
              <a:t>Popout</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well a distinct item stands out from others </a:t>
            </a:r>
          </a:p>
        </p:txBody>
      </p:sp>
      <p:pic>
        <p:nvPicPr>
          <p:cNvPr id="5" name="Picture 4" descr="Chart, scatter chart&#10;&#10;Description automatically generated">
            <a:extLst>
              <a:ext uri="{FF2B5EF4-FFF2-40B4-BE49-F238E27FC236}">
                <a16:creationId xmlns:a16="http://schemas.microsoft.com/office/drawing/2014/main" id="{BFCC9DA4-5058-BED3-BA5C-13A20C326A04}"/>
              </a:ext>
            </a:extLst>
          </p:cNvPr>
          <p:cNvPicPr>
            <a:picLocks noChangeAspect="1"/>
          </p:cNvPicPr>
          <p:nvPr/>
        </p:nvPicPr>
        <p:blipFill rotWithShape="1">
          <a:blip r:embed="rId2">
            <a:extLst>
              <a:ext uri="{28A0092B-C50C-407E-A947-70E740481C1C}">
                <a14:useLocalDpi xmlns:a14="http://schemas.microsoft.com/office/drawing/2010/main" val="0"/>
              </a:ext>
            </a:extLst>
          </a:blip>
          <a:srcRect l="34441" r="33152"/>
          <a:stretch/>
        </p:blipFill>
        <p:spPr>
          <a:xfrm>
            <a:off x="10455232" y="4173827"/>
            <a:ext cx="9197008" cy="5973046"/>
          </a:xfrm>
          <a:prstGeom prst="rect">
            <a:avLst/>
          </a:prstGeom>
        </p:spPr>
      </p:pic>
    </p:spTree>
    <p:extLst>
      <p:ext uri="{BB962C8B-B14F-4D97-AF65-F5344CB8AC3E}">
        <p14:creationId xmlns:p14="http://schemas.microsoft.com/office/powerpoint/2010/main" val="29947359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Visual </a:t>
            </a:r>
            <a:r>
              <a:rPr lang="en-US" dirty="0" err="1"/>
              <a:t>Popout</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lnSpcReduction="10000"/>
          </a:bodyPr>
          <a:lstStyle/>
          <a:p>
            <a:pPr marL="0" indent="0">
              <a:buNone/>
            </a:pPr>
            <a:r>
              <a:rPr lang="en-US" sz="6400" b="1" dirty="0"/>
              <a:t>Definition: </a:t>
            </a:r>
            <a:r>
              <a:rPr lang="en-US" sz="5600" dirty="0"/>
              <a:t>how well a distinct item stands out from others</a:t>
            </a:r>
          </a:p>
          <a:p>
            <a:pPr marL="0" indent="0">
              <a:buNone/>
            </a:pPr>
            <a:endParaRPr lang="en-US" sz="5600" dirty="0"/>
          </a:p>
          <a:p>
            <a:pPr marL="0" indent="0">
              <a:buNone/>
            </a:pPr>
            <a:endParaRPr lang="en-US" sz="5600" dirty="0"/>
          </a:p>
          <a:p>
            <a:pPr marL="0" indent="0">
              <a:buNone/>
            </a:pPr>
            <a:endParaRPr lang="en-US" sz="5600" dirty="0"/>
          </a:p>
          <a:p>
            <a:pPr marL="0" indent="0">
              <a:buNone/>
            </a:pPr>
            <a:endParaRPr lang="en-US" sz="5600" dirty="0"/>
          </a:p>
          <a:p>
            <a:pPr marL="0" indent="0">
              <a:buNone/>
            </a:pPr>
            <a:endParaRPr lang="en-US" sz="5600" dirty="0"/>
          </a:p>
          <a:p>
            <a:pPr marL="0" indent="0">
              <a:buNone/>
            </a:pPr>
            <a:endParaRPr lang="en-US" sz="5600" dirty="0"/>
          </a:p>
          <a:p>
            <a:pPr marL="0" indent="0">
              <a:buNone/>
            </a:pPr>
            <a:endParaRPr lang="en-US" sz="5600" dirty="0"/>
          </a:p>
          <a:p>
            <a:pPr marL="0" indent="0">
              <a:buNone/>
            </a:pPr>
            <a:r>
              <a:rPr lang="en-US" sz="5600" dirty="0"/>
              <a:t>Shape is not as helpful </a:t>
            </a:r>
          </a:p>
        </p:txBody>
      </p:sp>
      <p:pic>
        <p:nvPicPr>
          <p:cNvPr id="5" name="Picture 4" descr="Chart, scatter chart&#10;&#10;Description automatically generated">
            <a:extLst>
              <a:ext uri="{FF2B5EF4-FFF2-40B4-BE49-F238E27FC236}">
                <a16:creationId xmlns:a16="http://schemas.microsoft.com/office/drawing/2014/main" id="{BFCC9DA4-5058-BED3-BA5C-13A20C326A04}"/>
              </a:ext>
            </a:extLst>
          </p:cNvPr>
          <p:cNvPicPr>
            <a:picLocks noChangeAspect="1"/>
          </p:cNvPicPr>
          <p:nvPr/>
        </p:nvPicPr>
        <p:blipFill rotWithShape="1">
          <a:blip r:embed="rId2">
            <a:extLst>
              <a:ext uri="{28A0092B-C50C-407E-A947-70E740481C1C}">
                <a14:useLocalDpi xmlns:a14="http://schemas.microsoft.com/office/drawing/2010/main" val="0"/>
              </a:ext>
            </a:extLst>
          </a:blip>
          <a:srcRect l="34441" r="33152"/>
          <a:stretch/>
        </p:blipFill>
        <p:spPr>
          <a:xfrm>
            <a:off x="10455232" y="4173827"/>
            <a:ext cx="9197008" cy="5973046"/>
          </a:xfrm>
          <a:prstGeom prst="rect">
            <a:avLst/>
          </a:prstGeom>
        </p:spPr>
      </p:pic>
    </p:spTree>
    <p:extLst>
      <p:ext uri="{BB962C8B-B14F-4D97-AF65-F5344CB8AC3E}">
        <p14:creationId xmlns:p14="http://schemas.microsoft.com/office/powerpoint/2010/main" val="39022207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Visual </a:t>
            </a:r>
            <a:r>
              <a:rPr lang="en-US" dirty="0" err="1"/>
              <a:t>Popout</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well a distinct item stands out from others </a:t>
            </a:r>
          </a:p>
        </p:txBody>
      </p:sp>
      <p:pic>
        <p:nvPicPr>
          <p:cNvPr id="5" name="Picture 4" descr="Chart, scatter chart&#10;&#10;Description automatically generated">
            <a:extLst>
              <a:ext uri="{FF2B5EF4-FFF2-40B4-BE49-F238E27FC236}">
                <a16:creationId xmlns:a16="http://schemas.microsoft.com/office/drawing/2014/main" id="{83874C57-6969-F54A-1892-C9B07218ADB3}"/>
              </a:ext>
            </a:extLst>
          </p:cNvPr>
          <p:cNvPicPr>
            <a:picLocks noChangeAspect="1"/>
          </p:cNvPicPr>
          <p:nvPr/>
        </p:nvPicPr>
        <p:blipFill rotWithShape="1">
          <a:blip r:embed="rId2">
            <a:extLst>
              <a:ext uri="{28A0092B-C50C-407E-A947-70E740481C1C}">
                <a14:useLocalDpi xmlns:a14="http://schemas.microsoft.com/office/drawing/2010/main" val="0"/>
              </a:ext>
            </a:extLst>
          </a:blip>
          <a:srcRect l="66848" t="1331" r="838" b="-1331"/>
          <a:stretch/>
        </p:blipFill>
        <p:spPr>
          <a:xfrm>
            <a:off x="10468484" y="4173827"/>
            <a:ext cx="9170504" cy="5973046"/>
          </a:xfrm>
          <a:prstGeom prst="rect">
            <a:avLst/>
          </a:prstGeom>
        </p:spPr>
      </p:pic>
    </p:spTree>
    <p:extLst>
      <p:ext uri="{BB962C8B-B14F-4D97-AF65-F5344CB8AC3E}">
        <p14:creationId xmlns:p14="http://schemas.microsoft.com/office/powerpoint/2010/main" val="22546658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Visual </a:t>
            </a:r>
            <a:r>
              <a:rPr lang="en-US" dirty="0" err="1"/>
              <a:t>Popout</a:t>
            </a:r>
            <a:endParaRPr lang="en-US" dirty="0"/>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well a distinct item stands out from others </a:t>
            </a:r>
          </a:p>
          <a:p>
            <a:pPr marL="0" indent="0">
              <a:buNone/>
            </a:pPr>
            <a:endParaRPr lang="en-US" sz="5600" dirty="0"/>
          </a:p>
          <a:p>
            <a:pPr marL="0" indent="0">
              <a:buNone/>
            </a:pPr>
            <a:endParaRPr lang="en-US" sz="5600" dirty="0"/>
          </a:p>
          <a:p>
            <a:pPr marL="0" indent="0">
              <a:buNone/>
            </a:pPr>
            <a:endParaRPr lang="en-US" sz="5600" dirty="0"/>
          </a:p>
          <a:p>
            <a:pPr marL="0" indent="0">
              <a:buNone/>
            </a:pPr>
            <a:endParaRPr lang="en-US" sz="5600" dirty="0"/>
          </a:p>
          <a:p>
            <a:pPr marL="0" indent="0">
              <a:buNone/>
            </a:pPr>
            <a:endParaRPr lang="en-US" sz="5600" dirty="0"/>
          </a:p>
          <a:p>
            <a:pPr marL="0" indent="0">
              <a:buNone/>
            </a:pPr>
            <a:endParaRPr lang="en-US" sz="5600" dirty="0"/>
          </a:p>
          <a:p>
            <a:pPr marL="0" indent="0">
              <a:buNone/>
            </a:pPr>
            <a:r>
              <a:rPr lang="en-US" sz="5600" dirty="0"/>
              <a:t>Combining color and shape causes “competition” – color is processed first</a:t>
            </a:r>
          </a:p>
        </p:txBody>
      </p:sp>
      <p:pic>
        <p:nvPicPr>
          <p:cNvPr id="5" name="Picture 4" descr="Chart, scatter chart&#10;&#10;Description automatically generated">
            <a:extLst>
              <a:ext uri="{FF2B5EF4-FFF2-40B4-BE49-F238E27FC236}">
                <a16:creationId xmlns:a16="http://schemas.microsoft.com/office/drawing/2014/main" id="{83874C57-6969-F54A-1892-C9B07218ADB3}"/>
              </a:ext>
            </a:extLst>
          </p:cNvPr>
          <p:cNvPicPr>
            <a:picLocks noChangeAspect="1"/>
          </p:cNvPicPr>
          <p:nvPr/>
        </p:nvPicPr>
        <p:blipFill rotWithShape="1">
          <a:blip r:embed="rId2">
            <a:extLst>
              <a:ext uri="{28A0092B-C50C-407E-A947-70E740481C1C}">
                <a14:useLocalDpi xmlns:a14="http://schemas.microsoft.com/office/drawing/2010/main" val="0"/>
              </a:ext>
            </a:extLst>
          </a:blip>
          <a:srcRect l="66848" t="1331" r="838" b="-1331"/>
          <a:stretch/>
        </p:blipFill>
        <p:spPr>
          <a:xfrm>
            <a:off x="10468484" y="4173827"/>
            <a:ext cx="9170504" cy="5973046"/>
          </a:xfrm>
          <a:prstGeom prst="rect">
            <a:avLst/>
          </a:prstGeom>
        </p:spPr>
      </p:pic>
    </p:spTree>
    <p:extLst>
      <p:ext uri="{BB962C8B-B14F-4D97-AF65-F5344CB8AC3E}">
        <p14:creationId xmlns:p14="http://schemas.microsoft.com/office/powerpoint/2010/main" val="21844489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2AF7-948C-E6BE-D6F9-AFA94071715D}"/>
              </a:ext>
            </a:extLst>
          </p:cNvPr>
          <p:cNvSpPr>
            <a:spLocks noGrp="1"/>
          </p:cNvSpPr>
          <p:nvPr>
            <p:ph type="title"/>
          </p:nvPr>
        </p:nvSpPr>
        <p:spPr/>
        <p:txBody>
          <a:bodyPr/>
          <a:lstStyle/>
          <a:p>
            <a:r>
              <a:rPr lang="en-US" dirty="0"/>
              <a:t>Grouping</a:t>
            </a:r>
          </a:p>
        </p:txBody>
      </p:sp>
      <p:sp>
        <p:nvSpPr>
          <p:cNvPr id="3" name="Content Placeholder 2">
            <a:extLst>
              <a:ext uri="{FF2B5EF4-FFF2-40B4-BE49-F238E27FC236}">
                <a16:creationId xmlns:a16="http://schemas.microsoft.com/office/drawing/2014/main" id="{FED22BBD-5E7B-481A-E5ED-CC807BA9F6FC}"/>
              </a:ext>
            </a:extLst>
          </p:cNvPr>
          <p:cNvSpPr>
            <a:spLocks noGrp="1"/>
          </p:cNvSpPr>
          <p:nvPr>
            <p:ph idx="1"/>
          </p:nvPr>
        </p:nvSpPr>
        <p:spPr/>
        <p:txBody>
          <a:bodyPr anchor="t">
            <a:normAutofit/>
          </a:bodyPr>
          <a:lstStyle/>
          <a:p>
            <a:pPr marL="0" indent="0">
              <a:buNone/>
            </a:pPr>
            <a:r>
              <a:rPr lang="en-US" sz="6400" b="1" dirty="0"/>
              <a:t>Definition: </a:t>
            </a:r>
            <a:r>
              <a:rPr lang="en-US" sz="5600" dirty="0"/>
              <a:t>how likely people are to infer differences as representing distinct groups </a:t>
            </a:r>
          </a:p>
        </p:txBody>
      </p:sp>
      <p:pic>
        <p:nvPicPr>
          <p:cNvPr id="5" name="Picture 4" descr="A picture containing text&#10;&#10;Description automatically generated">
            <a:extLst>
              <a:ext uri="{FF2B5EF4-FFF2-40B4-BE49-F238E27FC236}">
                <a16:creationId xmlns:a16="http://schemas.microsoft.com/office/drawing/2014/main" id="{5CA5CD4B-ECDD-D97B-5C0F-6EE9BAD27A57}"/>
              </a:ext>
            </a:extLst>
          </p:cNvPr>
          <p:cNvPicPr>
            <a:picLocks noChangeAspect="1"/>
          </p:cNvPicPr>
          <p:nvPr/>
        </p:nvPicPr>
        <p:blipFill>
          <a:blip r:embed="rId2"/>
          <a:stretch>
            <a:fillRect/>
          </a:stretch>
        </p:blipFill>
        <p:spPr>
          <a:xfrm>
            <a:off x="7490790" y="4534452"/>
            <a:ext cx="14173200" cy="5283200"/>
          </a:xfrm>
          <a:prstGeom prst="rect">
            <a:avLst/>
          </a:prstGeom>
        </p:spPr>
      </p:pic>
    </p:spTree>
    <p:extLst>
      <p:ext uri="{BB962C8B-B14F-4D97-AF65-F5344CB8AC3E}">
        <p14:creationId xmlns:p14="http://schemas.microsoft.com/office/powerpoint/2010/main" val="3249320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Expressiveness + Effectiveness</a:t>
            </a:r>
          </a:p>
        </p:txBody>
      </p:sp>
      <p:pic>
        <p:nvPicPr>
          <p:cNvPr id="6" name="fig5.1.pdf">
            <a:extLst>
              <a:ext uri="{FF2B5EF4-FFF2-40B4-BE49-F238E27FC236}">
                <a16:creationId xmlns:a16="http://schemas.microsoft.com/office/drawing/2014/main" id="{E00CDEBA-E5FF-C642-8EFD-590DFD1FED8B}"/>
              </a:ext>
            </a:extLst>
          </p:cNvPr>
          <p:cNvPicPr>
            <a:picLocks noChangeAspect="1"/>
          </p:cNvPicPr>
          <p:nvPr/>
        </p:nvPicPr>
        <p:blipFill rotWithShape="1">
          <a:blip r:embed="rId3">
            <a:extLst>
              <a:ext uri="{28A0092B-C50C-407E-A947-70E740481C1C}">
                <a14:useLocalDpi xmlns:a14="http://schemas.microsoft.com/office/drawing/2010/main" val="0"/>
              </a:ext>
            </a:extLst>
          </a:blip>
          <a:srcRect t="1207"/>
          <a:stretch/>
        </p:blipFill>
        <p:spPr>
          <a:xfrm>
            <a:off x="4687189" y="3441700"/>
            <a:ext cx="15009622" cy="10158556"/>
          </a:xfrm>
          <a:prstGeom prst="rect">
            <a:avLst/>
          </a:prstGeom>
          <a:ln w="12700">
            <a:miter lim="400000"/>
          </a:ln>
        </p:spPr>
      </p:pic>
    </p:spTree>
    <p:extLst>
      <p:ext uri="{BB962C8B-B14F-4D97-AF65-F5344CB8AC3E}">
        <p14:creationId xmlns:p14="http://schemas.microsoft.com/office/powerpoint/2010/main" val="2928560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489200" y="4343400"/>
            <a:ext cx="19405600" cy="3441700"/>
          </a:xfrm>
        </p:spPr>
        <p:txBody>
          <a:bodyPr/>
          <a:lstStyle/>
          <a:p>
            <a:r>
              <a:rPr lang="en-US" dirty="0"/>
              <a:t>Let’s take a break! Stretch, go for a walk, be social </a:t>
            </a:r>
            <a:r>
              <a:rPr lang="en-US" dirty="0">
                <a:sym typeface="Wingdings" pitchFamily="2" charset="2"/>
              </a:rPr>
              <a:t> </a:t>
            </a:r>
            <a:br>
              <a:rPr lang="en-US" dirty="0"/>
            </a:br>
            <a:r>
              <a:rPr lang="en-US" dirty="0"/>
              <a:t>Be back here </a:t>
            </a:r>
            <a:r>
              <a:rPr lang="en-US"/>
              <a:t>in 10 </a:t>
            </a:r>
            <a:r>
              <a:rPr lang="en-US" dirty="0"/>
              <a:t>mins. </a:t>
            </a:r>
          </a:p>
        </p:txBody>
      </p:sp>
    </p:spTree>
    <p:extLst>
      <p:ext uri="{BB962C8B-B14F-4D97-AF65-F5344CB8AC3E}">
        <p14:creationId xmlns:p14="http://schemas.microsoft.com/office/powerpoint/2010/main" val="242167062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Visual Encoding </a:t>
            </a:r>
            <a:endParaRPr dirty="0">
              <a:solidFill>
                <a:schemeClr val="bg1"/>
              </a:solidFill>
            </a:endParaRPr>
          </a:p>
        </p:txBody>
      </p:sp>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4" name="TextBox 3">
            <a:extLst>
              <a:ext uri="{FF2B5EF4-FFF2-40B4-BE49-F238E27FC236}">
                <a16:creationId xmlns:a16="http://schemas.microsoft.com/office/drawing/2014/main" id="{58FC98A7-FAC2-074C-93A4-0DBEB0F02403}"/>
              </a:ext>
            </a:extLst>
          </p:cNvPr>
          <p:cNvSpPr txBox="1"/>
          <p:nvPr/>
        </p:nvSpPr>
        <p:spPr>
          <a:xfrm>
            <a:off x="16072132" y="9537700"/>
            <a:ext cx="70291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6000" dirty="0">
                <a:solidFill>
                  <a:schemeClr val="tx1"/>
                </a:solidFill>
              </a:rPr>
              <a:t>From </a:t>
            </a:r>
            <a:r>
              <a:rPr lang="en-US" sz="6000" dirty="0" err="1">
                <a:solidFill>
                  <a:schemeClr val="tx1"/>
                </a:solidFill>
              </a:rPr>
              <a:t>Munzner’s</a:t>
            </a:r>
            <a:r>
              <a:rPr lang="en-US" sz="6000" dirty="0">
                <a:solidFill>
                  <a:schemeClr val="tx1"/>
                </a:solidFill>
              </a:rPr>
              <a:t> book</a:t>
            </a:r>
            <a:endParaRPr kumimoji="0" lang="en-US" sz="56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155179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Decomposing Graphics</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70</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142793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71</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i="0" u="none" strike="noStrike" cap="none" spc="0" normalizeH="0" baseline="0" dirty="0">
                <a:ln>
                  <a:noFill/>
                </a:ln>
                <a:solidFill>
                  <a:srgbClr val="000000"/>
                </a:solidFill>
                <a:effectLst/>
                <a:uFillTx/>
                <a:latin typeface="+mj-lt"/>
                <a:ea typeface="+mj-ea"/>
                <a:cs typeface="+mj-cs"/>
                <a:sym typeface="Gill Sans"/>
              </a:rPr>
              <a:t>Reviewed Marks and Channels </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Reviewed Expressiveness and Effectiveness</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Worked on ic-04 (Decomposing Graphics) </a:t>
            </a:r>
            <a:endParaRPr kumimoji="0" lang="en-US" i="0" u="none" strike="noStrike" cap="none" spc="0" normalizeH="0" baseline="0" dirty="0">
              <a:ln>
                <a:noFill/>
              </a:ln>
              <a:solidFill>
                <a:srgbClr val="000000"/>
              </a:solidFill>
              <a:effectLst/>
              <a:uFillTx/>
              <a:latin typeface="+mj-lt"/>
              <a:ea typeface="+mj-ea"/>
              <a:cs typeface="+mj-cs"/>
              <a:sym typeface="Gill Sans"/>
            </a:endParaRPr>
          </a:p>
        </p:txBody>
      </p:sp>
      <p:sp>
        <p:nvSpPr>
          <p:cNvPr id="5" name="TextBox 4">
            <a:extLst>
              <a:ext uri="{FF2B5EF4-FFF2-40B4-BE49-F238E27FC236}">
                <a16:creationId xmlns:a16="http://schemas.microsoft.com/office/drawing/2014/main" id="{3C60C657-1179-2541-87B2-4205226D0D1D}"/>
              </a:ext>
            </a:extLst>
          </p:cNvPr>
          <p:cNvSpPr txBox="1"/>
          <p:nvPr/>
        </p:nvSpPr>
        <p:spPr>
          <a:xfrm>
            <a:off x="956938" y="9594077"/>
            <a:ext cx="22373325"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ic-04 is DUE today. </a:t>
            </a:r>
          </a:p>
          <a:p>
            <a:pPr marR="0" algn="l" defTabSz="825500" rtl="0" fontAlgn="auto" latinLnBrk="0" hangingPunct="0">
              <a:lnSpc>
                <a:spcPct val="100000"/>
              </a:lnSpc>
              <a:spcBef>
                <a:spcPts val="0"/>
              </a:spcBef>
              <a:spcAft>
                <a:spcPts val="0"/>
              </a:spcAft>
              <a:buClrTx/>
              <a:buSzTx/>
              <a:tabLst/>
            </a:pPr>
            <a:r>
              <a:rPr lang="en-US" b="1" dirty="0"/>
              <a:t>hw-03 and pm-01 are OUT today. </a:t>
            </a:r>
            <a:r>
              <a:rPr kumimoji="0" lang="en-US" b="1" i="0" u="none" strike="noStrike" cap="none" spc="0" normalizeH="0" baseline="0" dirty="0">
                <a:ln>
                  <a:noFill/>
                </a:ln>
                <a:solidFill>
                  <a:srgbClr val="000000"/>
                </a:solidFill>
                <a:effectLst/>
                <a:uFillTx/>
                <a:latin typeface="+mj-lt"/>
                <a:ea typeface="+mj-ea"/>
                <a:cs typeface="+mj-cs"/>
                <a:sym typeface="Gill Sans"/>
              </a:rPr>
              <a:t> </a:t>
            </a:r>
            <a:endParaRPr kumimoji="0" lang="en-US" i="0" u="none" strike="noStrike" cap="none" spc="0" normalizeH="0" baseline="0" dirty="0">
              <a:ln>
                <a:noFill/>
              </a:ln>
              <a:solidFill>
                <a:srgbClr val="000000"/>
              </a:solidFill>
              <a:effectLst/>
              <a:uFillTx/>
              <a:latin typeface="+mj-lt"/>
              <a:ea typeface="+mj-ea"/>
              <a:cs typeface="+mj-cs"/>
              <a:sym typeface="Gill Sans"/>
            </a:endParaRPr>
          </a:p>
        </p:txBody>
      </p:sp>
    </p:spTree>
    <p:extLst>
      <p:ext uri="{BB962C8B-B14F-4D97-AF65-F5344CB8AC3E}">
        <p14:creationId xmlns:p14="http://schemas.microsoft.com/office/powerpoint/2010/main" val="362918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sp>
        <p:nvSpPr>
          <p:cNvPr id="13" name="Key: an independent attribute that can be used as a unique index">
            <a:extLst>
              <a:ext uri="{FF2B5EF4-FFF2-40B4-BE49-F238E27FC236}">
                <a16:creationId xmlns:a16="http://schemas.microsoft.com/office/drawing/2014/main" id="{BF7C02A7-CC00-414F-8E42-1E6DA94E99D8}"/>
              </a:ext>
            </a:extLst>
          </p:cNvPr>
          <p:cNvSpPr/>
          <p:nvPr/>
        </p:nvSpPr>
        <p:spPr>
          <a:xfrm>
            <a:off x="266700" y="3619500"/>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What is it?</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4" name="Key: an independent attribute that can be used as a unique index">
            <a:extLst>
              <a:ext uri="{FF2B5EF4-FFF2-40B4-BE49-F238E27FC236}">
                <a16:creationId xmlns:a16="http://schemas.microsoft.com/office/drawing/2014/main" id="{883E4F3F-C4BE-F84F-87C3-E231173F0BEF}"/>
              </a:ext>
            </a:extLst>
          </p:cNvPr>
          <p:cNvSpPr/>
          <p:nvPr/>
        </p:nvSpPr>
        <p:spPr>
          <a:xfrm>
            <a:off x="4334203" y="3619500"/>
            <a:ext cx="14994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The literal representation of data in a visualization.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4" name="Picture 3" descr="Chart, bar chart&#10;&#10;Description automatically generated">
            <a:extLst>
              <a:ext uri="{FF2B5EF4-FFF2-40B4-BE49-F238E27FC236}">
                <a16:creationId xmlns:a16="http://schemas.microsoft.com/office/drawing/2014/main" id="{6CBF324C-D3E9-ED45-8E3A-3EEE5C597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626" y="6138917"/>
            <a:ext cx="4637472" cy="4922563"/>
          </a:xfrm>
          <a:prstGeom prst="rect">
            <a:avLst/>
          </a:prstGeom>
        </p:spPr>
      </p:pic>
      <p:pic>
        <p:nvPicPr>
          <p:cNvPr id="10" name="Picture 9" descr="Chart, line chart&#10;&#10;Description automatically generated">
            <a:extLst>
              <a:ext uri="{FF2B5EF4-FFF2-40B4-BE49-F238E27FC236}">
                <a16:creationId xmlns:a16="http://schemas.microsoft.com/office/drawing/2014/main" id="{D085CC84-782F-A845-B870-9DE9A9394A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5640" y="6182929"/>
            <a:ext cx="4692751" cy="4766653"/>
          </a:xfrm>
          <a:prstGeom prst="rect">
            <a:avLst/>
          </a:prstGeom>
        </p:spPr>
      </p:pic>
      <p:pic>
        <p:nvPicPr>
          <p:cNvPr id="16" name="Picture 15" descr="Chart, pie chart&#10;&#10;Description automatically generated">
            <a:extLst>
              <a:ext uri="{FF2B5EF4-FFF2-40B4-BE49-F238E27FC236}">
                <a16:creationId xmlns:a16="http://schemas.microsoft.com/office/drawing/2014/main" id="{10BF1E74-63DE-F249-9000-6AF39D0E90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1503" y="6104973"/>
            <a:ext cx="4417929" cy="4922564"/>
          </a:xfrm>
          <a:prstGeom prst="rect">
            <a:avLst/>
          </a:prstGeom>
        </p:spPr>
      </p:pic>
      <p:pic>
        <p:nvPicPr>
          <p:cNvPr id="18" name="Picture 17" descr="Chart, scatter chart&#10;&#10;Description automatically generated">
            <a:extLst>
              <a:ext uri="{FF2B5EF4-FFF2-40B4-BE49-F238E27FC236}">
                <a16:creationId xmlns:a16="http://schemas.microsoft.com/office/drawing/2014/main" id="{963D94B6-EC47-A84D-9C54-9E13DDC115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06837" y="6138917"/>
            <a:ext cx="4692751" cy="5010587"/>
          </a:xfrm>
          <a:prstGeom prst="rect">
            <a:avLst/>
          </a:prstGeom>
        </p:spPr>
      </p:pic>
      <p:sp>
        <p:nvSpPr>
          <p:cNvPr id="24" name="TextBox 23">
            <a:extLst>
              <a:ext uri="{FF2B5EF4-FFF2-40B4-BE49-F238E27FC236}">
                <a16:creationId xmlns:a16="http://schemas.microsoft.com/office/drawing/2014/main" id="{C3328299-C263-8C48-A9B8-38921EF0C3E9}"/>
              </a:ext>
            </a:extLst>
          </p:cNvPr>
          <p:cNvSpPr txBox="1"/>
          <p:nvPr/>
        </p:nvSpPr>
        <p:spPr>
          <a:xfrm>
            <a:off x="266700" y="12940725"/>
            <a:ext cx="1226557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datavizproject.com</a:t>
            </a:r>
            <a:r>
              <a:rPr lang="en-US" sz="3200" dirty="0"/>
              <a:t>/</a:t>
            </a:r>
          </a:p>
        </p:txBody>
      </p:sp>
    </p:spTree>
    <p:extLst>
      <p:ext uri="{BB962C8B-B14F-4D97-AF65-F5344CB8AC3E}">
        <p14:creationId xmlns:p14="http://schemas.microsoft.com/office/powerpoint/2010/main" val="2645124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a:t>
            </a:r>
          </a:p>
        </p:txBody>
      </p:sp>
      <p:sp>
        <p:nvSpPr>
          <p:cNvPr id="13" name="Key: an independent attribute that can be used as a unique index">
            <a:extLst>
              <a:ext uri="{FF2B5EF4-FFF2-40B4-BE49-F238E27FC236}">
                <a16:creationId xmlns:a16="http://schemas.microsoft.com/office/drawing/2014/main" id="{BF7C02A7-CC00-414F-8E42-1E6DA94E99D8}"/>
              </a:ext>
            </a:extLst>
          </p:cNvPr>
          <p:cNvSpPr/>
          <p:nvPr/>
        </p:nvSpPr>
        <p:spPr>
          <a:xfrm>
            <a:off x="266700" y="3619500"/>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What is it?</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4" name="Key: an independent attribute that can be used as a unique index">
            <a:extLst>
              <a:ext uri="{FF2B5EF4-FFF2-40B4-BE49-F238E27FC236}">
                <a16:creationId xmlns:a16="http://schemas.microsoft.com/office/drawing/2014/main" id="{883E4F3F-C4BE-F84F-87C3-E231173F0BEF}"/>
              </a:ext>
            </a:extLst>
          </p:cNvPr>
          <p:cNvSpPr/>
          <p:nvPr/>
        </p:nvSpPr>
        <p:spPr>
          <a:xfrm>
            <a:off x="4334203" y="3619500"/>
            <a:ext cx="14994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The literal representation of data in a visualization.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3" name="Picture 2" descr="Application&#10;&#10;Description automatically generated with medium confidence">
            <a:extLst>
              <a:ext uri="{FF2B5EF4-FFF2-40B4-BE49-F238E27FC236}">
                <a16:creationId xmlns:a16="http://schemas.microsoft.com/office/drawing/2014/main" id="{29EE0D53-B3FB-6B48-BF96-9F4BEE3173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312" y="4583867"/>
            <a:ext cx="4725050" cy="4959350"/>
          </a:xfrm>
          <a:prstGeom prst="rect">
            <a:avLst/>
          </a:prstGeom>
        </p:spPr>
      </p:pic>
      <p:pic>
        <p:nvPicPr>
          <p:cNvPr id="6" name="Picture 5" descr="Chart, radar chart, sunburst chart&#10;&#10;Description automatically generated">
            <a:extLst>
              <a:ext uri="{FF2B5EF4-FFF2-40B4-BE49-F238E27FC236}">
                <a16:creationId xmlns:a16="http://schemas.microsoft.com/office/drawing/2014/main" id="{B824F896-FA34-E441-90D5-A3BF566507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8567" y="4583867"/>
            <a:ext cx="4592339" cy="4959350"/>
          </a:xfrm>
          <a:prstGeom prst="rect">
            <a:avLst/>
          </a:prstGeom>
        </p:spPr>
      </p:pic>
      <p:pic>
        <p:nvPicPr>
          <p:cNvPr id="12" name="Picture 11" descr="Chart, treemap chart&#10;&#10;Description automatically generated">
            <a:extLst>
              <a:ext uri="{FF2B5EF4-FFF2-40B4-BE49-F238E27FC236}">
                <a16:creationId xmlns:a16="http://schemas.microsoft.com/office/drawing/2014/main" id="{E7C0D713-792E-784E-9FE8-B6592AA06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51111" y="4583867"/>
            <a:ext cx="4818517" cy="4959350"/>
          </a:xfrm>
          <a:prstGeom prst="rect">
            <a:avLst/>
          </a:prstGeom>
        </p:spPr>
      </p:pic>
      <p:pic>
        <p:nvPicPr>
          <p:cNvPr id="17" name="Picture 16" descr="Chart, line chart&#10;&#10;Description automatically generated">
            <a:extLst>
              <a:ext uri="{FF2B5EF4-FFF2-40B4-BE49-F238E27FC236}">
                <a16:creationId xmlns:a16="http://schemas.microsoft.com/office/drawing/2014/main" id="{428299BE-70B1-AC45-8C5E-75DE9B5331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0346" y="8828210"/>
            <a:ext cx="4725050" cy="5100800"/>
          </a:xfrm>
          <a:prstGeom prst="rect">
            <a:avLst/>
          </a:prstGeom>
        </p:spPr>
      </p:pic>
      <p:pic>
        <p:nvPicPr>
          <p:cNvPr id="20" name="Picture 19" descr="Chart&#10;&#10;Description automatically generated">
            <a:extLst>
              <a:ext uri="{FF2B5EF4-FFF2-40B4-BE49-F238E27FC236}">
                <a16:creationId xmlns:a16="http://schemas.microsoft.com/office/drawing/2014/main" id="{27FD602F-924E-334F-AB59-914F90ED6D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39833" y="4583867"/>
            <a:ext cx="4619927" cy="4959350"/>
          </a:xfrm>
          <a:prstGeom prst="rect">
            <a:avLst/>
          </a:prstGeom>
        </p:spPr>
      </p:pic>
      <p:pic>
        <p:nvPicPr>
          <p:cNvPr id="8" name="Picture 7" descr="Chart, surface chart&#10;&#10;Description automatically generated">
            <a:extLst>
              <a:ext uri="{FF2B5EF4-FFF2-40B4-BE49-F238E27FC236}">
                <a16:creationId xmlns:a16="http://schemas.microsoft.com/office/drawing/2014/main" id="{6C44BBD6-A1CF-844F-8CA2-37D479B9F2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73633" y="8748675"/>
            <a:ext cx="4818517" cy="5243397"/>
          </a:xfrm>
          <a:prstGeom prst="rect">
            <a:avLst/>
          </a:prstGeom>
        </p:spPr>
      </p:pic>
      <p:sp>
        <p:nvSpPr>
          <p:cNvPr id="22" name="TextBox 21">
            <a:extLst>
              <a:ext uri="{FF2B5EF4-FFF2-40B4-BE49-F238E27FC236}">
                <a16:creationId xmlns:a16="http://schemas.microsoft.com/office/drawing/2014/main" id="{20F43E0C-3F63-1C45-9622-1A7D4937B610}"/>
              </a:ext>
            </a:extLst>
          </p:cNvPr>
          <p:cNvSpPr txBox="1"/>
          <p:nvPr/>
        </p:nvSpPr>
        <p:spPr>
          <a:xfrm>
            <a:off x="266700" y="12940725"/>
            <a:ext cx="1226557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datavizproject.com</a:t>
            </a:r>
            <a:r>
              <a:rPr lang="en-US" sz="3200" dirty="0"/>
              <a:t>/</a:t>
            </a:r>
          </a:p>
        </p:txBody>
      </p:sp>
    </p:spTree>
    <p:extLst>
      <p:ext uri="{BB962C8B-B14F-4D97-AF65-F5344CB8AC3E}">
        <p14:creationId xmlns:p14="http://schemas.microsoft.com/office/powerpoint/2010/main" val="813262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4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4.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2927</TotalTime>
  <Words>3160</Words>
  <Application>Microsoft Macintosh PowerPoint</Application>
  <PresentationFormat>Custom</PresentationFormat>
  <Paragraphs>498</Paragraphs>
  <Slides>71</Slides>
  <Notes>46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71</vt:i4>
      </vt:variant>
    </vt:vector>
  </HeadingPairs>
  <TitlesOfParts>
    <vt:vector size="79" baseType="lpstr">
      <vt:lpstr>Arial</vt:lpstr>
      <vt:lpstr>Corbel</vt:lpstr>
      <vt:lpstr>Gill Sans</vt:lpstr>
      <vt:lpstr>Lucida Grande</vt:lpstr>
      <vt:lpstr>Wingdings 2</vt:lpstr>
      <vt:lpstr>New_Template8</vt:lpstr>
      <vt:lpstr>4_New_Template8</vt:lpstr>
      <vt:lpstr>Frame</vt:lpstr>
      <vt:lpstr>Lecture 5: Marks and Channels </vt:lpstr>
      <vt:lpstr>PowerPoint Presentation</vt:lpstr>
      <vt:lpstr>PowerPoint Presentation</vt:lpstr>
      <vt:lpstr>Visualization Design Process</vt:lpstr>
      <vt:lpstr>PowerPoint Presentation</vt:lpstr>
      <vt:lpstr>PowerPoint Presentation</vt:lpstr>
      <vt:lpstr>Visual Encoding </vt:lpstr>
      <vt:lpstr>PowerPoint Presentation</vt:lpstr>
      <vt:lpstr>PowerPoint Presentation</vt:lpstr>
      <vt:lpstr>PowerPoint Presentation</vt:lpstr>
      <vt:lpstr>PowerPoint Presentation</vt:lpstr>
      <vt:lpstr>Marks and Channels</vt:lpstr>
      <vt:lpstr>Marks and Channels</vt:lpstr>
      <vt:lpstr>Marks and Channels</vt:lpstr>
      <vt:lpstr>Marks</vt:lpstr>
      <vt:lpstr>Channels</vt:lpstr>
      <vt:lpstr>Visual Encoding</vt:lpstr>
      <vt:lpstr>Visual Encoding</vt:lpstr>
      <vt:lpstr>Visual Encoding</vt:lpstr>
      <vt:lpstr>Visual Encoding</vt:lpstr>
      <vt:lpstr>Visual Encoding</vt:lpstr>
      <vt:lpstr>Visual Encoding</vt:lpstr>
      <vt:lpstr>Visual Encoding</vt:lpstr>
      <vt:lpstr>Visual Encoding</vt:lpstr>
      <vt:lpstr>Visual Encoding</vt:lpstr>
      <vt:lpstr>Visual Encoding</vt:lpstr>
      <vt:lpstr>Visual Encoding</vt:lpstr>
      <vt:lpstr>Visual Encoding</vt:lpstr>
      <vt:lpstr>Visual Encoding</vt:lpstr>
      <vt:lpstr>Visual Encoding</vt:lpstr>
      <vt:lpstr>Visual Encoding</vt:lpstr>
      <vt:lpstr>Visual Encoding</vt:lpstr>
      <vt:lpstr>Visual Encoding</vt:lpstr>
      <vt:lpstr>Visual Encoding</vt:lpstr>
      <vt:lpstr>Visual Encoding</vt:lpstr>
      <vt:lpstr>Choosing Marks and Channels</vt:lpstr>
      <vt:lpstr>Marks</vt:lpstr>
      <vt:lpstr>Marks</vt:lpstr>
      <vt:lpstr>Channels</vt:lpstr>
      <vt:lpstr>Channels</vt:lpstr>
      <vt:lpstr>Channels</vt:lpstr>
      <vt:lpstr>Channels</vt:lpstr>
      <vt:lpstr>Choosing Marks and Channels</vt:lpstr>
      <vt:lpstr>Choosing Marks and Channels</vt:lpstr>
      <vt:lpstr>Choosing Marks and Channels</vt:lpstr>
      <vt:lpstr>Choosing Marks and Channels</vt:lpstr>
      <vt:lpstr>Choosing Marks and Channels</vt:lpstr>
      <vt:lpstr>Choosing Marks and Channels</vt:lpstr>
      <vt:lpstr>Choosing Marks and Channels</vt:lpstr>
      <vt:lpstr>Effectiveness</vt:lpstr>
      <vt:lpstr>Accuracy</vt:lpstr>
      <vt:lpstr>Accuracy</vt:lpstr>
      <vt:lpstr>Accuracy</vt:lpstr>
      <vt:lpstr>Accuracy</vt:lpstr>
      <vt:lpstr>Accuracy</vt:lpstr>
      <vt:lpstr>Accuracy</vt:lpstr>
      <vt:lpstr>Accuracy</vt:lpstr>
      <vt:lpstr>Accuracy</vt:lpstr>
      <vt:lpstr>Discriminability</vt:lpstr>
      <vt:lpstr>Separability</vt:lpstr>
      <vt:lpstr>Visual Popout</vt:lpstr>
      <vt:lpstr>Visual Popout</vt:lpstr>
      <vt:lpstr>Visual Popout</vt:lpstr>
      <vt:lpstr>Visual Popout</vt:lpstr>
      <vt:lpstr>Visual Popout</vt:lpstr>
      <vt:lpstr>Visual Popout</vt:lpstr>
      <vt:lpstr>Grouping</vt:lpstr>
      <vt:lpstr>Expressiveness + Effectiveness</vt:lpstr>
      <vt:lpstr>Let’s take a break! Stretch, go for a walk, be social   Be back here in 10 mins. </vt:lpstr>
      <vt:lpstr>Decomposing Graphics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129</cp:revision>
  <dcterms:modified xsi:type="dcterms:W3CDTF">2023-01-23T19:13:16Z</dcterms:modified>
</cp:coreProperties>
</file>